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7" r:id="rId28"/>
    <p:sldId id="328" r:id="rId29"/>
    <p:sldId id="329" r:id="rId30"/>
    <p:sldId id="331" r:id="rId31"/>
    <p:sldId id="332" r:id="rId32"/>
    <p:sldId id="333" r:id="rId33"/>
    <p:sldId id="362" r:id="rId34"/>
    <p:sldId id="335" r:id="rId35"/>
    <p:sldId id="336" r:id="rId36"/>
    <p:sldId id="337" r:id="rId37"/>
    <p:sldId id="338" r:id="rId38"/>
    <p:sldId id="339" r:id="rId39"/>
    <p:sldId id="364" r:id="rId40"/>
    <p:sldId id="365" r:id="rId41"/>
    <p:sldId id="363" r:id="rId42"/>
    <p:sldId id="366" r:id="rId43"/>
    <p:sldId id="411" r:id="rId44"/>
    <p:sldId id="403" r:id="rId45"/>
    <p:sldId id="410" r:id="rId46"/>
    <p:sldId id="404" r:id="rId47"/>
    <p:sldId id="367" r:id="rId48"/>
    <p:sldId id="340" r:id="rId49"/>
    <p:sldId id="341" r:id="rId50"/>
    <p:sldId id="342" r:id="rId51"/>
    <p:sldId id="343" r:id="rId52"/>
    <p:sldId id="368" r:id="rId53"/>
    <p:sldId id="369" r:id="rId54"/>
    <p:sldId id="370" r:id="rId55"/>
    <p:sldId id="399" r:id="rId56"/>
    <p:sldId id="400" r:id="rId57"/>
    <p:sldId id="344" r:id="rId58"/>
    <p:sldId id="374" r:id="rId59"/>
    <p:sldId id="346" r:id="rId60"/>
    <p:sldId id="347" r:id="rId61"/>
    <p:sldId id="380" r:id="rId62"/>
    <p:sldId id="408" r:id="rId63"/>
    <p:sldId id="409" r:id="rId64"/>
    <p:sldId id="406" r:id="rId65"/>
    <p:sldId id="407" r:id="rId66"/>
    <p:sldId id="349" r:id="rId67"/>
  </p:sldIdLst>
  <p:sldSz cx="9144000" cy="6858000" type="screen4x3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5" autoAdjust="0"/>
    <p:restoredTop sz="95735" autoAdjust="0"/>
  </p:normalViewPr>
  <p:slideViewPr>
    <p:cSldViewPr>
      <p:cViewPr varScale="1">
        <p:scale>
          <a:sx n="108" d="100"/>
          <a:sy n="108" d="100"/>
        </p:scale>
        <p:origin x="1712" y="1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曾 道恩" userId="3592081933a38dc3" providerId="LiveId" clId="{EE1F0CD3-13E0-3641-8466-344A2D657D6A}"/>
    <pc:docChg chg="modSld">
      <pc:chgData name="曾 道恩" userId="3592081933a38dc3" providerId="LiveId" clId="{EE1F0CD3-13E0-3641-8466-344A2D657D6A}" dt="2022-11-13T08:38:15.402" v="22" actId="1076"/>
      <pc:docMkLst>
        <pc:docMk/>
      </pc:docMkLst>
      <pc:sldChg chg="delSp modSp">
        <pc:chgData name="曾 道恩" userId="3592081933a38dc3" providerId="LiveId" clId="{EE1F0CD3-13E0-3641-8466-344A2D657D6A}" dt="2022-11-13T08:36:56.151" v="1"/>
        <pc:sldMkLst>
          <pc:docMk/>
          <pc:sldMk cId="0" sldId="302"/>
        </pc:sldMkLst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02"/>
            <ac:spMk id="4098" creationId="{6C229011-DAF7-1912-C0F5-883790B4852F}"/>
          </ac:spMkLst>
        </pc:spChg>
        <pc:picChg chg="mod">
          <ac:chgData name="曾 道恩" userId="3592081933a38dc3" providerId="LiveId" clId="{EE1F0CD3-13E0-3641-8466-344A2D657D6A}" dt="2022-11-13T08:36:56.151" v="1"/>
          <ac:picMkLst>
            <pc:docMk/>
            <pc:sldMk cId="0" sldId="302"/>
            <ac:picMk id="4099" creationId="{3A3EF296-8514-A8F6-F47D-954C2C5FA0AB}"/>
          </ac:picMkLst>
        </pc:pic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03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03"/>
            <ac:spMk id="5122" creationId="{C60B1860-F0FC-467F-4E73-9F0B996A9D87}"/>
          </ac:spMkLst>
        </pc:spChg>
        <pc:picChg chg="mod">
          <ac:chgData name="曾 道恩" userId="3592081933a38dc3" providerId="LiveId" clId="{EE1F0CD3-13E0-3641-8466-344A2D657D6A}" dt="2022-11-13T08:36:56.151" v="1"/>
          <ac:picMkLst>
            <pc:docMk/>
            <pc:sldMk cId="0" sldId="303"/>
            <ac:picMk id="5123" creationId="{83D5F798-30BA-D28E-EC13-FDE67FE0EA68}"/>
          </ac:picMkLst>
        </pc:pic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05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05"/>
            <ac:spMk id="8194" creationId="{3C9C70C4-3B09-1AA9-FEFC-ECB2B16228D0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06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06"/>
            <ac:spMk id="8195" creationId="{0C6BE2CB-4178-0D30-920E-B1F6144377C2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07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07"/>
            <ac:spMk id="10242" creationId="{887CD30B-B1AA-C420-5F55-5589B2F28C81}"/>
          </ac:spMkLst>
        </pc:spChg>
      </pc:sldChg>
      <pc:sldChg chg="delSp modSp">
        <pc:chgData name="曾 道恩" userId="3592081933a38dc3" providerId="LiveId" clId="{EE1F0CD3-13E0-3641-8466-344A2D657D6A}" dt="2022-11-13T08:36:56.151" v="1"/>
        <pc:sldMkLst>
          <pc:docMk/>
          <pc:sldMk cId="0" sldId="309"/>
        </pc:sldMkLst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09"/>
            <ac:spMk id="11266" creationId="{CCC51156-B25A-8628-46F6-F74A92028720}"/>
          </ac:spMkLst>
        </pc:spChg>
        <pc:picChg chg="mod">
          <ac:chgData name="曾 道恩" userId="3592081933a38dc3" providerId="LiveId" clId="{EE1F0CD3-13E0-3641-8466-344A2D657D6A}" dt="2022-11-13T08:36:56.151" v="1"/>
          <ac:picMkLst>
            <pc:docMk/>
            <pc:sldMk cId="0" sldId="309"/>
            <ac:picMk id="11267" creationId="{F6643168-B814-3ADA-805C-395C975AF1E1}"/>
          </ac:picMkLst>
        </pc:pic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0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0"/>
            <ac:spMk id="12290" creationId="{70C5D636-7E66-DA5D-83DF-9BEEBAA2499F}"/>
          </ac:spMkLst>
        </pc:spChg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0"/>
            <ac:spMk id="12291" creationId="{639B4F2A-7A05-04B0-C0A3-C1A208007B8B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1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1"/>
            <ac:spMk id="13314" creationId="{F4184E14-BBC7-AEE8-89ED-C8F061793EB4}"/>
          </ac:spMkLst>
        </pc:spChg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1"/>
            <ac:spMk id="13315" creationId="{DFAB52C2-89B1-CF65-98A8-91C008D5C57B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2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2"/>
            <ac:spMk id="14338" creationId="{69543793-D8CB-0ECF-89A9-C7CB0F7B096F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5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5"/>
            <ac:spMk id="18434" creationId="{CF80EDE6-F7AE-1330-57EE-7E0D2B952332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6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6"/>
            <ac:spMk id="19458" creationId="{B7768A0C-3D36-AE55-C486-A4818BCABF22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8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8"/>
            <ac:spMk id="21506" creationId="{612A0690-A250-668F-35C7-78287F8335EF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19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19"/>
            <ac:spMk id="22575" creationId="{B2E521A3-B908-7B94-0812-3EE4AD7C3928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0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0"/>
            <ac:spMk id="23554" creationId="{1D93C9F3-3742-9E55-E703-638A7C10D378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1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1"/>
            <ac:spMk id="24578" creationId="{9D053F73-CA05-E6D3-22B5-58DFF6028AD3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2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2"/>
            <ac:spMk id="25602" creationId="{0A71674B-EE4E-42F1-2F05-ED8F7988C8DC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3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3"/>
            <ac:spMk id="26626" creationId="{03330A27-AF79-5B4D-39F8-ABECB91DA081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4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4"/>
            <ac:spMk id="27650" creationId="{F99FB439-B1AF-5390-016D-EA20DADD9915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5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5"/>
            <ac:spMk id="28674" creationId="{D6C6E1B5-696C-ABDF-634C-47BC03E497A6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27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27"/>
            <ac:spMk id="30722" creationId="{300485EC-FA55-CA69-0C6D-2EC0CF791AB9}"/>
          </ac:spMkLst>
        </pc:sp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332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332"/>
            <ac:spMk id="32770" creationId="{069450AF-9517-A508-5CCF-9CCE738CD011}"/>
          </ac:spMkLst>
        </pc:spChg>
      </pc:sldChg>
      <pc:sldChg chg="delSp">
        <pc:chgData name="曾 道恩" userId="3592081933a38dc3" providerId="LiveId" clId="{EE1F0CD3-13E0-3641-8466-344A2D657D6A}" dt="2022-11-13T08:36:56.151" v="1"/>
        <pc:sldMkLst>
          <pc:docMk/>
          <pc:sldMk cId="0" sldId="340"/>
        </pc:sldMkLst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40"/>
            <ac:spMk id="50178" creationId="{06896E8D-8F18-732F-FCE3-D48BAA3CB594}"/>
          </ac:spMkLst>
        </pc:spChg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40"/>
            <ac:spMk id="50179" creationId="{A8FC7508-EA53-7541-90A7-BF5A98E7CD93}"/>
          </ac:spMkLst>
        </pc:spChg>
      </pc:sldChg>
      <pc:sldChg chg="delSp">
        <pc:chgData name="曾 道恩" userId="3592081933a38dc3" providerId="LiveId" clId="{EE1F0CD3-13E0-3641-8466-344A2D657D6A}" dt="2022-11-13T08:36:56.151" v="1"/>
        <pc:sldMkLst>
          <pc:docMk/>
          <pc:sldMk cId="0" sldId="341"/>
        </pc:sldMkLst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41"/>
            <ac:spMk id="51202" creationId="{7AE0398E-C207-4A56-F485-9B176F898A8B}"/>
          </ac:spMkLst>
        </pc:spChg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41"/>
            <ac:spMk id="51203" creationId="{C51C58B3-2782-BBCB-8C27-9B2B7E8EE8BB}"/>
          </ac:spMkLst>
        </pc:spChg>
      </pc:sldChg>
      <pc:sldChg chg="delSp">
        <pc:chgData name="曾 道恩" userId="3592081933a38dc3" providerId="LiveId" clId="{EE1F0CD3-13E0-3641-8466-344A2D657D6A}" dt="2022-11-13T08:36:56.151" v="1"/>
        <pc:sldMkLst>
          <pc:docMk/>
          <pc:sldMk cId="0" sldId="343"/>
        </pc:sldMkLst>
        <pc:spChg chg="del">
          <ac:chgData name="曾 道恩" userId="3592081933a38dc3" providerId="LiveId" clId="{EE1F0CD3-13E0-3641-8466-344A2D657D6A}" dt="2022-11-13T08:36:56.151" v="1"/>
          <ac:spMkLst>
            <pc:docMk/>
            <pc:sldMk cId="0" sldId="343"/>
            <ac:spMk id="53250" creationId="{3DC47F98-0B6A-7C3B-2388-599B953C58B7}"/>
          </ac:spMkLst>
        </pc:spChg>
      </pc:sldChg>
      <pc:sldChg chg="modSp mod">
        <pc:chgData name="曾 道恩" userId="3592081933a38dc3" providerId="LiveId" clId="{EE1F0CD3-13E0-3641-8466-344A2D657D6A}" dt="2022-11-13T08:38:15.402" v="22" actId="1076"/>
        <pc:sldMkLst>
          <pc:docMk/>
          <pc:sldMk cId="0" sldId="349"/>
        </pc:sldMkLst>
        <pc:spChg chg="mod">
          <ac:chgData name="曾 道恩" userId="3592081933a38dc3" providerId="LiveId" clId="{EE1F0CD3-13E0-3641-8466-344A2D657D6A}" dt="2022-11-13T08:37:59.816" v="12" actId="207"/>
          <ac:spMkLst>
            <pc:docMk/>
            <pc:sldMk cId="0" sldId="349"/>
            <ac:spMk id="68609" creationId="{65E86046-3C82-5A24-3CF3-CF4112CDDDC8}"/>
          </ac:spMkLst>
        </pc:spChg>
        <pc:spChg chg="mod">
          <ac:chgData name="曾 道恩" userId="3592081933a38dc3" providerId="LiveId" clId="{EE1F0CD3-13E0-3641-8466-344A2D657D6A}" dt="2022-11-13T08:38:15.402" v="22" actId="1076"/>
          <ac:spMkLst>
            <pc:docMk/>
            <pc:sldMk cId="0" sldId="349"/>
            <ac:spMk id="68614" creationId="{74AD9D33-5309-898B-B6E0-D985B1ABC490}"/>
          </ac:spMkLst>
        </pc:spChg>
        <pc:picChg chg="mod">
          <ac:chgData name="曾 道恩" userId="3592081933a38dc3" providerId="LiveId" clId="{EE1F0CD3-13E0-3641-8466-344A2D657D6A}" dt="2022-11-13T08:37:08.789" v="3" actId="1076"/>
          <ac:picMkLst>
            <pc:docMk/>
            <pc:sldMk cId="0" sldId="349"/>
            <ac:picMk id="68611" creationId="{C7BDEDFA-4FA7-2CCD-99B3-63BC3FBE4A1A}"/>
          </ac:picMkLst>
        </pc:picChg>
        <pc:picChg chg="mod">
          <ac:chgData name="曾 道恩" userId="3592081933a38dc3" providerId="LiveId" clId="{EE1F0CD3-13E0-3641-8466-344A2D657D6A}" dt="2022-11-13T08:37:02.687" v="2" actId="1076"/>
          <ac:picMkLst>
            <pc:docMk/>
            <pc:sldMk cId="0" sldId="349"/>
            <ac:picMk id="68613" creationId="{440FC92B-1A46-FD3A-3CA2-DDBC44F8789E}"/>
          </ac:picMkLst>
        </pc:picChg>
      </pc:sldChg>
      <pc:sldChg chg="modSp">
        <pc:chgData name="曾 道恩" userId="3592081933a38dc3" providerId="LiveId" clId="{EE1F0CD3-13E0-3641-8466-344A2D657D6A}" dt="2022-11-13T08:36:56.151" v="1"/>
        <pc:sldMkLst>
          <pc:docMk/>
          <pc:sldMk cId="0" sldId="410"/>
        </pc:sldMkLst>
        <pc:spChg chg="mod">
          <ac:chgData name="曾 道恩" userId="3592081933a38dc3" providerId="LiveId" clId="{EE1F0CD3-13E0-3641-8466-344A2D657D6A}" dt="2022-11-13T08:36:56.151" v="1"/>
          <ac:spMkLst>
            <pc:docMk/>
            <pc:sldMk cId="0" sldId="410"/>
            <ac:spMk id="27650" creationId="{BC0B3B1F-2DF2-B95F-639C-A9EFEDF9D9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C472-03B7-7B8E-2F62-7C7C72C6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8C78A-00C3-E5C4-6069-E3DC89F9D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84C3-83A2-C8CB-02B1-820E206E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7AB12-E437-856C-3B7D-2B34FE2E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DC28-91B8-235C-D211-56A59B84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4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10EB-7D5B-D8A3-0BA1-EF28E898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22497-31B9-9912-4912-6F9A3CE12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85BD8-02DB-B974-1503-52799847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9B676-E448-C81F-2F79-40EE83F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6874C-A830-7884-17BE-57162A6F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9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57CD4-6E27-BF2D-0816-08614C156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41536-F2E8-635D-5DE7-84E82DDEE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293FD-18D9-2954-2240-59E65152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D6433-4C16-A6DA-242A-3A13CC78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08CEC-B193-76B0-AFCB-A043D1C7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6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C0DE-3646-F8E8-D3E2-DDCBEB5AB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7EEB-709C-1A26-E6A4-F87F3CC75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09B6F-D2BA-A7BB-585F-8ADB598B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8922-76E6-8DA7-1BFB-AD5A6FEF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2ED8-F0EF-618E-5618-AAB18461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70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A5F7-414F-E7A8-6CC0-568EF057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FA712-ADCE-0DBD-9F00-15F8EF3AD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499FA-0CB9-4C8F-6944-798A2978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5336F-FC52-D1DD-1DBE-2414BF99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FAF93-CEBE-3FCC-1159-E66EAF7D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4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BD7A-544D-82CF-3FB7-2DC67111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3A01-01A3-908C-1CC1-CDFDD13AE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7C8E4-41B4-F4B7-6C65-6AA36027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05531-5FE7-8E8B-2336-DD12AF71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69CEC-AD7C-DD10-EDD4-8331D52F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A37FB-A921-2BEF-0902-8672F89B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831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8027-B2C3-C740-504F-D5922A99D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6E351-EA48-0583-D618-28FFFE450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3AD1D-68A1-9D21-3984-BA9A555CA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99920-AC70-C0D6-6034-FE56F850F5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AB525-787E-EB51-8BBC-B582C745A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8749C-F145-3CEE-2E8F-0B9F544D1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D8331-6FC2-132A-DCED-AD1933C3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BB363-A720-2366-4C1A-40207C93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65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E809-3810-DAA9-18BE-0EB177B8D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A3456-091C-FF05-DEF6-3E806FBB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9271C-6612-4E83-B734-D34F67CF8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62DE2-6335-5138-9694-3628B866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63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5529D-DCAC-9118-A0C1-77C05384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F651A-1D3E-9DDF-D477-C85376C8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CF130-1244-829E-5F7E-A846F8DC5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48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F72C-2A17-515B-2B6B-2AF0221E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69F3-BD62-2E85-F472-7CA0C58A2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39366-A076-CCB3-4F78-4CA0FB5CD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9E639-532C-5736-5D39-EE6A8897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C3D3E-15BB-AFA7-05D2-D6A25540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A4EC-2666-E506-E415-D43357445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82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F8F3-319A-EDC2-B1A5-50E00437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F833F-070B-6CB4-E8A6-F3CF0C1D8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F8B24-6D47-15FF-E262-CBE2BB077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7E6E8-8320-4D95-1297-EA908C80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A2D05-0EF7-3B85-CF58-8699D34A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A6567-FEFA-CFAE-E6F4-C3F0E910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6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CD0E2-6943-6B9B-64EE-FC227EB7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851F-2DE5-3F6C-81A3-34789B4F6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E353-746D-E8FC-4C28-B1EC97F9DD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51505-D674-8528-FA2A-85F945FE0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3983E-690A-EAE3-0FE6-761EB5BC5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D26BD-2865-4C48-AF3E-BDFD9DE44D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27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slide" Target="slide23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29.emf"/><Relationship Id="rId26" Type="http://schemas.openxmlformats.org/officeDocument/2006/relationships/image" Target="../media/image18.png"/><Relationship Id="rId3" Type="http://schemas.openxmlformats.org/officeDocument/2006/relationships/audio" Target="../media/audio1.wav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30.bin"/><Relationship Id="rId25" Type="http://schemas.openxmlformats.org/officeDocument/2006/relationships/oleObject" Target="../embeddings/oleObject34.bin"/><Relationship Id="rId2" Type="http://schemas.openxmlformats.org/officeDocument/2006/relationships/audio" Target="../media/audio2.wav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7.bin"/><Relationship Id="rId24" Type="http://schemas.openxmlformats.org/officeDocument/2006/relationships/image" Target="../media/image32.emf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23" Type="http://schemas.openxmlformats.org/officeDocument/2006/relationships/oleObject" Target="../embeddings/oleObject33.bin"/><Relationship Id="rId10" Type="http://schemas.openxmlformats.org/officeDocument/2006/relationships/image" Target="../media/image25.emf"/><Relationship Id="rId19" Type="http://schemas.openxmlformats.org/officeDocument/2006/relationships/oleObject" Target="../embeddings/oleObject31.bin"/><Relationship Id="rId4" Type="http://schemas.openxmlformats.org/officeDocument/2006/relationships/audio" Target="../media/audio3.wav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33.png"/><Relationship Id="rId7" Type="http://schemas.openxmlformats.org/officeDocument/2006/relationships/image" Target="../media/image35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36.emf"/><Relationship Id="rId4" Type="http://schemas.openxmlformats.org/officeDocument/2006/relationships/image" Target="../media/image33.png"/><Relationship Id="rId9" Type="http://schemas.openxmlformats.org/officeDocument/2006/relationships/oleObject" Target="../embeddings/oleObject4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4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oleObject" Target="../embeddings/oleObject46.bin"/><Relationship Id="rId4" Type="http://schemas.openxmlformats.org/officeDocument/2006/relationships/audio" Target="../media/audio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48.bin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45.png"/><Relationship Id="rId3" Type="http://schemas.openxmlformats.org/officeDocument/2006/relationships/audio" Target="../media/audio4.wav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53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3.png"/><Relationship Id="rId14" Type="http://schemas.openxmlformats.org/officeDocument/2006/relationships/oleObject" Target="../embeddings/oleObject5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45.png"/><Relationship Id="rId3" Type="http://schemas.openxmlformats.org/officeDocument/2006/relationships/audio" Target="../media/audio4.wav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59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6.bin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58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43.png"/><Relationship Id="rId14" Type="http://schemas.openxmlformats.org/officeDocument/2006/relationships/oleObject" Target="../embeddings/oleObject60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12" Type="http://schemas.openxmlformats.org/officeDocument/2006/relationships/oleObject" Target="../embeddings/oleObject71.bin"/><Relationship Id="rId2" Type="http://schemas.openxmlformats.org/officeDocument/2006/relationships/oleObject" Target="../embeddings/oleObject66.bin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64.emf"/><Relationship Id="rId5" Type="http://schemas.openxmlformats.org/officeDocument/2006/relationships/image" Target="../media/image61.emf"/><Relationship Id="rId15" Type="http://schemas.openxmlformats.org/officeDocument/2006/relationships/image" Target="../media/image66.e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63.emf"/><Relationship Id="rId14" Type="http://schemas.openxmlformats.org/officeDocument/2006/relationships/oleObject" Target="../embeddings/oleObject72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45.png"/><Relationship Id="rId3" Type="http://schemas.openxmlformats.org/officeDocument/2006/relationships/audio" Target="../media/audio4.wav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79.bin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43.png"/><Relationship Id="rId14" Type="http://schemas.openxmlformats.org/officeDocument/2006/relationships/oleObject" Target="../embeddings/oleObject80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8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oleObject" Target="../embeddings/oleObject82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3.bin"/><Relationship Id="rId5" Type="http://schemas.openxmlformats.org/officeDocument/2006/relationships/slide" Target="slide50.xml"/><Relationship Id="rId4" Type="http://schemas.openxmlformats.org/officeDocument/2006/relationships/image" Target="../media/image88.png"/><Relationship Id="rId9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4.bin"/><Relationship Id="rId5" Type="http://schemas.openxmlformats.org/officeDocument/2006/relationships/slide" Target="slide50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oleObject" Target="../embeddings/oleObject85.bin"/><Relationship Id="rId7" Type="http://schemas.openxmlformats.org/officeDocument/2006/relationships/oleObject" Target="../embeddings/oleObject87.bin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96.emf"/><Relationship Id="rId4" Type="http://schemas.openxmlformats.org/officeDocument/2006/relationships/image" Target="../media/image93.emf"/><Relationship Id="rId9" Type="http://schemas.openxmlformats.org/officeDocument/2006/relationships/oleObject" Target="../embeddings/oleObject88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1.png"/><Relationship Id="rId4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19459">
            <a:extLst>
              <a:ext uri="{FF2B5EF4-FFF2-40B4-BE49-F238E27FC236}">
                <a16:creationId xmlns:a16="http://schemas.microsoft.com/office/drawing/2014/main" id="{405A9586-C54A-F718-B1BB-7EAFD0984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196975"/>
            <a:ext cx="21605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sp>
        <p:nvSpPr>
          <p:cNvPr id="2051" name="文本框 19460">
            <a:extLst>
              <a:ext uri="{FF2B5EF4-FFF2-40B4-BE49-F238E27FC236}">
                <a16:creationId xmlns:a16="http://schemas.microsoft.com/office/drawing/2014/main" id="{A9668804-2D12-0CB2-38CE-D81C43C84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565400"/>
            <a:ext cx="2808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/>
          </a:p>
        </p:txBody>
      </p:sp>
      <p:graphicFrame>
        <p:nvGraphicFramePr>
          <p:cNvPr id="2052" name="对象 11">
            <a:extLst>
              <a:ext uri="{FF2B5EF4-FFF2-40B4-BE49-F238E27FC236}">
                <a16:creationId xmlns:a16="http://schemas.microsoft.com/office/drawing/2014/main" id="{A1C510D8-7549-FABD-93CC-3D762A1916FB}"/>
              </a:ext>
            </a:extLst>
          </p:cNvPr>
          <p:cNvGraphicFramePr>
            <a:graphicFrameLocks/>
          </p:cNvGraphicFramePr>
          <p:nvPr/>
        </p:nvGraphicFramePr>
        <p:xfrm>
          <a:off x="1042988" y="6208713"/>
          <a:ext cx="6651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08000" imgH="609600" progId="Paint.Picture">
                  <p:embed/>
                </p:oleObj>
              </mc:Choice>
              <mc:Fallback>
                <p:oleObj r:id="rId2" imgW="508000" imgH="609600" progId="Paint.Picture">
                  <p:embed/>
                  <p:pic>
                    <p:nvPicPr>
                      <p:cNvPr id="2052" name="对象 11">
                        <a:extLst>
                          <a:ext uri="{FF2B5EF4-FFF2-40B4-BE49-F238E27FC236}">
                            <a16:creationId xmlns:a16="http://schemas.microsoft.com/office/drawing/2014/main" id="{A1C510D8-7549-FABD-93CC-3D762A1916F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208713"/>
                        <a:ext cx="665162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5125203-BE55-9416-D884-3A888C6106BC}"/>
              </a:ext>
            </a:extLst>
          </p:cNvPr>
          <p:cNvSpPr txBox="1"/>
          <p:nvPr/>
        </p:nvSpPr>
        <p:spPr>
          <a:xfrm>
            <a:off x="925828" y="1926589"/>
            <a:ext cx="6114415" cy="10058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6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cs typeface="+mn-ea"/>
              </a:rPr>
              <a:t>负反馈放大电路</a:t>
            </a:r>
          </a:p>
        </p:txBody>
      </p:sp>
    </p:spTree>
  </p:cSld>
  <p:clrMapOvr>
    <a:masterClrMapping/>
  </p:clrMapOvr>
  <p:transition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">
            <a:extLst>
              <a:ext uri="{FF2B5EF4-FFF2-40B4-BE49-F238E27FC236}">
                <a16:creationId xmlns:a16="http://schemas.microsoft.com/office/drawing/2014/main" id="{F6643168-B814-3ADA-805C-395C975AF1E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15"/>
          <a:stretch>
            <a:fillRect/>
          </a:stretch>
        </p:blipFill>
        <p:spPr>
          <a:xfrm>
            <a:off x="0" y="53975"/>
            <a:ext cx="8089900" cy="2746375"/>
          </a:xfrm>
        </p:spPr>
      </p:pic>
      <p:pic>
        <p:nvPicPr>
          <p:cNvPr id="11268" name="Picture 2">
            <a:extLst>
              <a:ext uri="{FF2B5EF4-FFF2-40B4-BE49-F238E27FC236}">
                <a16:creationId xmlns:a16="http://schemas.microsoft.com/office/drawing/2014/main" id="{89BA6AD6-70C6-6DA6-406D-B4AA5C0BC8C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2846388"/>
            <a:ext cx="6748463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0C5D636-7E66-DA5D-83DF-9BEEBAA2499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FF0707"/>
                </a:solidFill>
              </a:rPr>
              <a:t>电压</a:t>
            </a:r>
            <a:r>
              <a:rPr lang="zh-CN" altLang="en-US"/>
              <a:t>、</a:t>
            </a:r>
            <a:r>
              <a:rPr lang="zh-CN" altLang="en-US">
                <a:solidFill>
                  <a:srgbClr val="008000"/>
                </a:solidFill>
              </a:rPr>
              <a:t>电流</a:t>
            </a:r>
            <a:r>
              <a:rPr lang="zh-CN" altLang="en-US"/>
              <a:t>反馈</a:t>
            </a:r>
            <a:r>
              <a:rPr lang="zh-CN" altLang="en-US">
                <a:solidFill>
                  <a:schemeClr val="accent2"/>
                </a:solidFill>
              </a:rPr>
              <a:t>如何判断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39B4F2A-7A05-04B0-C0A3-C1A208007B8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/>
              <a:t>输出短路法：</a:t>
            </a:r>
          </a:p>
        </p:txBody>
      </p:sp>
      <p:graphicFrame>
        <p:nvGraphicFramePr>
          <p:cNvPr id="13316" name="Object 48">
            <a:extLst>
              <a:ext uri="{FF2B5EF4-FFF2-40B4-BE49-F238E27FC236}">
                <a16:creationId xmlns:a16="http://schemas.microsoft.com/office/drawing/2014/main" id="{46A05968-C9C9-0C18-4813-551572206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7475" y="3563938"/>
          <a:ext cx="36449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03350" imgH="901700" progId="PBrush">
                  <p:embed/>
                </p:oleObj>
              </mc:Choice>
              <mc:Fallback>
                <p:oleObj r:id="rId2" imgW="1403350" imgH="901700" progId="PBrush">
                  <p:embed/>
                  <p:pic>
                    <p:nvPicPr>
                      <p:cNvPr id="13316" name="Object 48">
                        <a:extLst>
                          <a:ext uri="{FF2B5EF4-FFF2-40B4-BE49-F238E27FC236}">
                            <a16:creationId xmlns:a16="http://schemas.microsoft.com/office/drawing/2014/main" id="{46A05968-C9C9-0C18-4813-551572206E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" y="3563938"/>
                        <a:ext cx="364490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3">
            <a:extLst>
              <a:ext uri="{FF2B5EF4-FFF2-40B4-BE49-F238E27FC236}">
                <a16:creationId xmlns:a16="http://schemas.microsoft.com/office/drawing/2014/main" id="{0F8AFBA2-6F92-9578-6735-31D8288ECC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2363" y="3744913"/>
          <a:ext cx="3648075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28750" imgH="889000" progId="PBrush">
                  <p:embed/>
                </p:oleObj>
              </mc:Choice>
              <mc:Fallback>
                <p:oleObj r:id="rId4" imgW="1428750" imgH="889000" progId="PBrush">
                  <p:embed/>
                  <p:pic>
                    <p:nvPicPr>
                      <p:cNvPr id="13317" name="Object 3">
                        <a:extLst>
                          <a:ext uri="{FF2B5EF4-FFF2-40B4-BE49-F238E27FC236}">
                            <a16:creationId xmlns:a16="http://schemas.microsoft.com/office/drawing/2014/main" id="{0F8AFBA2-6F92-9578-6735-31D8288ECC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744913"/>
                        <a:ext cx="3648075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4184E14-BBC7-AEE8-89ED-C8F061793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/>
              <a:t>串联与并联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FAB52C2-89B1-CF65-98A8-91C008D5C5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223963"/>
            <a:ext cx="7772400" cy="4114800"/>
          </a:xfrm>
        </p:spPr>
        <p:txBody>
          <a:bodyPr/>
          <a:lstStyle/>
          <a:p>
            <a:pPr eaLnBrk="1" hangingPunct="1"/>
            <a:r>
              <a:rPr lang="zh-CN" altLang="en-US"/>
              <a:t>串联：输入信号与反馈信号加在放大电路的两点；</a:t>
            </a:r>
          </a:p>
          <a:p>
            <a:pPr eaLnBrk="1" hangingPunct="1"/>
            <a:r>
              <a:rPr lang="zh-CN" altLang="en-US"/>
              <a:t>并联：输入信号与反馈信号加在放大电路的同一点；</a:t>
            </a:r>
          </a:p>
        </p:txBody>
      </p:sp>
      <p:graphicFrame>
        <p:nvGraphicFramePr>
          <p:cNvPr id="14340" name="Object 30">
            <a:extLst>
              <a:ext uri="{FF2B5EF4-FFF2-40B4-BE49-F238E27FC236}">
                <a16:creationId xmlns:a16="http://schemas.microsoft.com/office/drawing/2014/main" id="{7B87BFE4-F406-F270-1ACD-04BC89A25E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7175" y="3924300"/>
          <a:ext cx="3641725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352550" imgH="857250" progId="PBrush">
                  <p:embed/>
                </p:oleObj>
              </mc:Choice>
              <mc:Fallback>
                <p:oleObj r:id="rId2" imgW="1352550" imgH="857250" progId="PBrush">
                  <p:embed/>
                  <p:pic>
                    <p:nvPicPr>
                      <p:cNvPr id="14340" name="Object 30">
                        <a:extLst>
                          <a:ext uri="{FF2B5EF4-FFF2-40B4-BE49-F238E27FC236}">
                            <a16:creationId xmlns:a16="http://schemas.microsoft.com/office/drawing/2014/main" id="{7B87BFE4-F406-F270-1ACD-04BC89A25E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3924300"/>
                        <a:ext cx="3641725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4">
            <a:extLst>
              <a:ext uri="{FF2B5EF4-FFF2-40B4-BE49-F238E27FC236}">
                <a16:creationId xmlns:a16="http://schemas.microsoft.com/office/drawing/2014/main" id="{74ECED25-9140-9889-6982-C909B7BD8B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938" y="3835400"/>
          <a:ext cx="4400551" cy="306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159000" imgH="1511300" progId="PBrush">
                  <p:embed/>
                </p:oleObj>
              </mc:Choice>
              <mc:Fallback>
                <p:oleObj r:id="rId4" imgW="2159000" imgH="1511300" progId="PBrush">
                  <p:embed/>
                  <p:pic>
                    <p:nvPicPr>
                      <p:cNvPr id="14341" name="Object 4">
                        <a:extLst>
                          <a:ext uri="{FF2B5EF4-FFF2-40B4-BE49-F238E27FC236}">
                            <a16:creationId xmlns:a16="http://schemas.microsoft.com/office/drawing/2014/main" id="{74ECED25-9140-9889-6982-C909B7BD8B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938" y="3835400"/>
                        <a:ext cx="4400551" cy="306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9543793-D8CB-0ECF-89A9-C7CB0F7B09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172200" y="304800"/>
            <a:ext cx="2971800" cy="762000"/>
          </a:xfrm>
        </p:spPr>
        <p:txBody>
          <a:bodyPr/>
          <a:lstStyle/>
          <a:p>
            <a:pPr eaLnBrk="1" hangingPunct="1"/>
            <a:r>
              <a:rPr lang="zh-CN" altLang="en-US" sz="40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负反馈类型</a:t>
            </a:r>
            <a:endParaRPr lang="zh-CN" altLang="en-US" sz="4000">
              <a:solidFill>
                <a:srgbClr val="FF33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39" name="AutoShape 3">
            <a:hlinkClick r:id="rId2" action="ppaction://hlinksldjump">
              <a:snd r:embed="rId3" name="zjcrt.wav"/>
            </a:hlinkClick>
            <a:extLst>
              <a:ext uri="{FF2B5EF4-FFF2-40B4-BE49-F238E27FC236}">
                <a16:creationId xmlns:a16="http://schemas.microsoft.com/office/drawing/2014/main" id="{1ADC63E4-A20E-A65F-D672-7C0800ECA245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133600" y="152400"/>
            <a:ext cx="914400" cy="38100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10000"/>
              </a:lnSpc>
            </a:pPr>
            <a:r>
              <a:rPr lang="zh-CN" altLang="en-US" sz="360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电压串联负反馈</a:t>
            </a:r>
          </a:p>
        </p:txBody>
      </p:sp>
      <p:sp>
        <p:nvSpPr>
          <p:cNvPr id="14340" name="AutoShape 4">
            <a:hlinkClick r:id="rId4" action="ppaction://hlinksldjump">
              <a:snd r:embed="rId3" name="zjcrt.wav"/>
            </a:hlinkClick>
            <a:extLst>
              <a:ext uri="{FF2B5EF4-FFF2-40B4-BE49-F238E27FC236}">
                <a16:creationId xmlns:a16="http://schemas.microsoft.com/office/drawing/2014/main" id="{E67A463C-3E0C-1E93-CFDA-032C2A66C52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82800" y="1447800"/>
            <a:ext cx="1016000" cy="38100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10000"/>
              </a:lnSpc>
            </a:pPr>
            <a:r>
              <a:rPr lang="zh-CN" altLang="en-US" sz="360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电压</a:t>
            </a:r>
            <a:r>
              <a:rPr lang="zh-CN" altLang="en-US" sz="3600">
                <a:solidFill>
                  <a:schemeClr val="accent2"/>
                </a:solidFill>
                <a:latin typeface="黑体" panose="02010609060101010101" pitchFamily="49" charset="-122"/>
                <a:ea typeface="楷体_GB2312"/>
                <a:cs typeface="楷体_GB2312"/>
              </a:rPr>
              <a:t>并联</a:t>
            </a:r>
            <a:r>
              <a:rPr lang="zh-CN" altLang="en-US" sz="360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负反馈</a:t>
            </a:r>
          </a:p>
        </p:txBody>
      </p:sp>
      <p:sp>
        <p:nvSpPr>
          <p:cNvPr id="14341" name="AutoShape 5">
            <a:hlinkClick r:id="rId4" action="ppaction://hlinksldjump">
              <a:snd r:embed="rId3" name="zjcrt.wav"/>
            </a:hlinkClick>
            <a:extLst>
              <a:ext uri="{FF2B5EF4-FFF2-40B4-BE49-F238E27FC236}">
                <a16:creationId xmlns:a16="http://schemas.microsoft.com/office/drawing/2014/main" id="{858825CD-FAF4-E5DE-8135-F5F307D9072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108200" y="2768600"/>
            <a:ext cx="965200" cy="38100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10000"/>
              </a:lnSpc>
            </a:pPr>
            <a:r>
              <a:rPr lang="zh-CN" altLang="en-US" sz="360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电流串联负反馈</a:t>
            </a:r>
          </a:p>
        </p:txBody>
      </p:sp>
      <p:sp>
        <p:nvSpPr>
          <p:cNvPr id="14342" name="AutoShape 6">
            <a:hlinkClick r:id="rId5" action="ppaction://hlinksldjump">
              <a:snd r:embed="rId3" name="zjcrt.wav"/>
            </a:hlinkClick>
            <a:extLst>
              <a:ext uri="{FF2B5EF4-FFF2-40B4-BE49-F238E27FC236}">
                <a16:creationId xmlns:a16="http://schemas.microsoft.com/office/drawing/2014/main" id="{5393764B-162B-12B7-A657-68EEBDFE1E8C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095500" y="4076700"/>
            <a:ext cx="990600" cy="38100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10000"/>
              </a:lnSpc>
            </a:pPr>
            <a:r>
              <a:rPr lang="zh-CN" altLang="en-US" sz="3600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电流并联负反馈</a:t>
            </a:r>
          </a:p>
        </p:txBody>
      </p:sp>
      <p:grpSp>
        <p:nvGrpSpPr>
          <p:cNvPr id="14343" name="Group 7">
            <a:extLst>
              <a:ext uri="{FF2B5EF4-FFF2-40B4-BE49-F238E27FC236}">
                <a16:creationId xmlns:a16="http://schemas.microsoft.com/office/drawing/2014/main" id="{27000DCC-5E6A-B167-34CE-F111536AEE0F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349500"/>
            <a:ext cx="3429000" cy="2908300"/>
            <a:chOff x="0" y="0"/>
            <a:chExt cx="2160" cy="1832"/>
          </a:xfrm>
        </p:grpSpPr>
        <p:pic>
          <p:nvPicPr>
            <p:cNvPr id="14345" name="Picture 8" descr="C:\Program Files\Microsoft Office\Clipart\standard\stddir1\BD06210_.WMF">
              <a:extLst>
                <a:ext uri="{FF2B5EF4-FFF2-40B4-BE49-F238E27FC236}">
                  <a16:creationId xmlns:a16="http://schemas.microsoft.com/office/drawing/2014/main" id="{EEA2F09A-A61B-988B-50CF-17730FE76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60" cy="18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4346" name="Text Box 9">
              <a:extLst>
                <a:ext uri="{FF2B5EF4-FFF2-40B4-BE49-F238E27FC236}">
                  <a16:creationId xmlns:a16="http://schemas.microsoft.com/office/drawing/2014/main" id="{C8F64623-AA10-277E-BD49-9A2A2E859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479848">
              <a:off x="0" y="1218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负反馈类型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370" name="AutoShape 10">
            <a:extLst>
              <a:ext uri="{FF2B5EF4-FFF2-40B4-BE49-F238E27FC236}">
                <a16:creationId xmlns:a16="http://schemas.microsoft.com/office/drawing/2014/main" id="{27465EBF-DED7-0A3F-C901-794A4DAA3962}"/>
              </a:ext>
            </a:extLst>
          </p:cNvPr>
          <p:cNvSpPr/>
          <p:nvPr/>
        </p:nvSpPr>
        <p:spPr>
          <a:xfrm>
            <a:off x="1676400" y="228600"/>
            <a:ext cx="6096000" cy="1066800"/>
          </a:xfrm>
          <a:prstGeom prst="ribbon">
            <a:avLst>
              <a:gd name="adj1" fmla="val 25000"/>
              <a:gd name="adj2" fmla="val 67453"/>
            </a:avLst>
          </a:prstGeom>
          <a:gradFill rotWithShape="0">
            <a:gsLst>
              <a:gs pos="0">
                <a:srgbClr val="F8B049">
                  <a:alpha val="100000"/>
                </a:srgbClr>
              </a:gs>
              <a:gs pos="9000">
                <a:srgbClr val="B43E85">
                  <a:alpha val="100000"/>
                </a:srgbClr>
              </a:gs>
              <a:gs pos="15500">
                <a:srgbClr val="C50849">
                  <a:alpha val="100000"/>
                </a:srgbClr>
              </a:gs>
              <a:gs pos="16499">
                <a:srgbClr val="F952A0">
                  <a:alpha val="100000"/>
                </a:srgbClr>
              </a:gs>
              <a:gs pos="18500">
                <a:srgbClr val="FEE7F2">
                  <a:alpha val="100000"/>
                </a:srgbClr>
              </a:gs>
              <a:gs pos="39500">
                <a:srgbClr val="F8B049">
                  <a:alpha val="100000"/>
                </a:srgbClr>
              </a:gs>
              <a:gs pos="43500">
                <a:srgbClr val="F8B049">
                  <a:alpha val="100000"/>
                </a:srgbClr>
              </a:gs>
              <a:gs pos="50000">
                <a:srgbClr val="FC9FCB">
                  <a:alpha val="100000"/>
                </a:srgbClr>
              </a:gs>
              <a:gs pos="56500">
                <a:srgbClr val="F8B049">
                  <a:alpha val="100000"/>
                </a:srgbClr>
              </a:gs>
              <a:gs pos="60501">
                <a:srgbClr val="F8B049">
                  <a:alpha val="100000"/>
                </a:srgbClr>
              </a:gs>
              <a:gs pos="81500">
                <a:srgbClr val="FEE7F2">
                  <a:alpha val="100000"/>
                </a:srgbClr>
              </a:gs>
              <a:gs pos="83501">
                <a:srgbClr val="F952A0">
                  <a:alpha val="100000"/>
                </a:srgbClr>
              </a:gs>
              <a:gs pos="84500">
                <a:srgbClr val="C50849">
                  <a:alpha val="100000"/>
                </a:srgbClr>
              </a:gs>
              <a:gs pos="91000">
                <a:srgbClr val="B43E85">
                  <a:alpha val="100000"/>
                </a:srgbClr>
              </a:gs>
              <a:gs pos="100000">
                <a:srgbClr val="F8B049">
                  <a:alpha val="100000"/>
                </a:srgbClr>
              </a:gs>
            </a:gsLst>
            <a:lin ang="5400000" scaled="1"/>
            <a:tileRect/>
          </a:gradFill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000" noProof="1"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负反馈类型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05" name="Object 30">
            <a:extLst>
              <a:ext uri="{FF2B5EF4-FFF2-40B4-BE49-F238E27FC236}">
                <a16:creationId xmlns:a16="http://schemas.microsoft.com/office/drawing/2014/main" id="{B0C3F839-9745-5B94-3A29-D1AE69792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1365250"/>
          <a:ext cx="44958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52550" imgH="857250" progId="PBrush">
                  <p:embed/>
                </p:oleObj>
              </mc:Choice>
              <mc:Fallback>
                <p:oleObj r:id="rId3" imgW="1352550" imgH="857250" progId="PBrush">
                  <p:embed/>
                  <p:pic>
                    <p:nvPicPr>
                      <p:cNvPr id="16405" name="Object 30">
                        <a:extLst>
                          <a:ext uri="{FF2B5EF4-FFF2-40B4-BE49-F238E27FC236}">
                            <a16:creationId xmlns:a16="http://schemas.microsoft.com/office/drawing/2014/main" id="{B0C3F839-9745-5B94-3A29-D1AE697928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1365250"/>
                        <a:ext cx="44958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Text Box 39">
            <a:extLst>
              <a:ext uri="{FF2B5EF4-FFF2-40B4-BE49-F238E27FC236}">
                <a16:creationId xmlns:a16="http://schemas.microsoft.com/office/drawing/2014/main" id="{39D885CC-0CB0-11AB-E278-E3F6CA658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2033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 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4" name="Text Box 23">
            <a:extLst>
              <a:ext uri="{FF2B5EF4-FFF2-40B4-BE49-F238E27FC236}">
                <a16:creationId xmlns:a16="http://schemas.microsoft.com/office/drawing/2014/main" id="{ED3A0610-648B-6A50-FAF0-951C2F3B3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0" y="433388"/>
            <a:ext cx="4276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Times New Roman" panose="02020603050405020304" pitchFamily="18" charset="0"/>
              </a:rPr>
              <a:t>判断反馈类型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>
            <a:extLst>
              <a:ext uri="{FF2B5EF4-FFF2-40B4-BE49-F238E27FC236}">
                <a16:creationId xmlns:a16="http://schemas.microsoft.com/office/drawing/2014/main" id="{849B813A-FFB2-A8C3-803F-7CBBCFC9F3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962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瞬时极性法</a:t>
            </a:r>
          </a:p>
        </p:txBody>
      </p:sp>
      <p:sp>
        <p:nvSpPr>
          <p:cNvPr id="17430" name="Text Box 24">
            <a:extLst>
              <a:ext uri="{FF2B5EF4-FFF2-40B4-BE49-F238E27FC236}">
                <a16:creationId xmlns:a16="http://schemas.microsoft.com/office/drawing/2014/main" id="{88B9B379-0116-82CD-8A7A-19C6737D4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143000"/>
            <a:ext cx="236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电压负反馈</a:t>
            </a:r>
            <a:endParaRPr lang="zh-CN" altLang="en-US" sz="4000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7431" name="Rectangle 28">
            <a:extLst>
              <a:ext uri="{FF2B5EF4-FFF2-40B4-BE49-F238E27FC236}">
                <a16:creationId xmlns:a16="http://schemas.microsoft.com/office/drawing/2014/main" id="{E70CB974-E92F-FF15-B411-3BC140FFE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1371600"/>
            <a:ext cx="1752600" cy="990600"/>
          </a:xfrm>
          <a:prstGeom prst="rect">
            <a:avLst/>
          </a:prstGeom>
          <a:solidFill>
            <a:srgbClr val="FFFF99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>
                <a:latin typeface="Times New Roman" panose="02020603050405020304" pitchFamily="18" charset="0"/>
              </a:rPr>
              <a:t>A</a:t>
            </a:r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2" name="Rectangle 29">
            <a:extLst>
              <a:ext uri="{FF2B5EF4-FFF2-40B4-BE49-F238E27FC236}">
                <a16:creationId xmlns:a16="http://schemas.microsoft.com/office/drawing/2014/main" id="{5399BF04-60C5-A06F-C768-1A7ADAB49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1600200" cy="914400"/>
          </a:xfrm>
          <a:prstGeom prst="rect">
            <a:avLst/>
          </a:prstGeom>
          <a:solidFill>
            <a:schemeClr val="hlink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>
                <a:solidFill>
                  <a:srgbClr val="000099"/>
                </a:solidFill>
                <a:latin typeface="Times New Roman" panose="02020603050405020304" pitchFamily="18" charset="0"/>
              </a:rPr>
              <a:t>F</a:t>
            </a:r>
            <a:endParaRPr lang="zh-CN" altLang="en-US" sz="440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7433" name="Object 30">
            <a:extLst>
              <a:ext uri="{FF2B5EF4-FFF2-40B4-BE49-F238E27FC236}">
                <a16:creationId xmlns:a16="http://schemas.microsoft.com/office/drawing/2014/main" id="{7256C2DA-B25D-AC6D-A136-C01B4ADBD8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1066800"/>
          <a:ext cx="44958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52550" imgH="857250" progId="PBrush">
                  <p:embed/>
                </p:oleObj>
              </mc:Choice>
              <mc:Fallback>
                <p:oleObj r:id="rId4" imgW="1352550" imgH="857250" progId="PBrush">
                  <p:embed/>
                  <p:pic>
                    <p:nvPicPr>
                      <p:cNvPr id="17433" name="Object 30">
                        <a:extLst>
                          <a:ext uri="{FF2B5EF4-FFF2-40B4-BE49-F238E27FC236}">
                            <a16:creationId xmlns:a16="http://schemas.microsoft.com/office/drawing/2014/main" id="{7256C2DA-B25D-AC6D-A136-C01B4ADBD8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066800"/>
                        <a:ext cx="44958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37">
            <a:extLst>
              <a:ext uri="{FF2B5EF4-FFF2-40B4-BE49-F238E27FC236}">
                <a16:creationId xmlns:a16="http://schemas.microsoft.com/office/drawing/2014/main" id="{0496F863-6383-2BA7-5FCA-E03456EDD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286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5" name="Text Box 38">
            <a:extLst>
              <a:ext uri="{FF2B5EF4-FFF2-40B4-BE49-F238E27FC236}">
                <a16:creationId xmlns:a16="http://schemas.microsoft.com/office/drawing/2014/main" id="{6D1013E6-794C-17DE-8472-3CA492BDD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4319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6" name="Text Box 39">
            <a:extLst>
              <a:ext uri="{FF2B5EF4-FFF2-40B4-BE49-F238E27FC236}">
                <a16:creationId xmlns:a16="http://schemas.microsoft.com/office/drawing/2014/main" id="{E8704721-1EF5-562A-04A2-37FD1C86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2033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7" name="Text Box 40">
            <a:extLst>
              <a:ext uri="{FF2B5EF4-FFF2-40B4-BE49-F238E27FC236}">
                <a16:creationId xmlns:a16="http://schemas.microsoft.com/office/drawing/2014/main" id="{286C5A0B-4451-8B8C-AD96-42C1BB951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2033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38" name="Text Box 41">
            <a:extLst>
              <a:ext uri="{FF2B5EF4-FFF2-40B4-BE49-F238E27FC236}">
                <a16:creationId xmlns:a16="http://schemas.microsoft.com/office/drawing/2014/main" id="{0630AF68-9D7C-7FB1-3B52-BD8E9B39B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47796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439" name="Text Box 42">
            <a:extLst>
              <a:ext uri="{FF2B5EF4-FFF2-40B4-BE49-F238E27FC236}">
                <a16:creationId xmlns:a16="http://schemas.microsoft.com/office/drawing/2014/main" id="{027737AD-210B-6C47-4D41-DD35111A7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4478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id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440" name="Text Box 43">
            <a:extLst>
              <a:ext uri="{FF2B5EF4-FFF2-40B4-BE49-F238E27FC236}">
                <a16:creationId xmlns:a16="http://schemas.microsoft.com/office/drawing/2014/main" id="{1B6BA166-32F0-5EA9-80AC-B8E2A5954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773363"/>
            <a:ext cx="533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f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441" name="Text Box 44">
            <a:extLst>
              <a:ext uri="{FF2B5EF4-FFF2-40B4-BE49-F238E27FC236}">
                <a16:creationId xmlns:a16="http://schemas.microsoft.com/office/drawing/2014/main" id="{C7E017C0-5A1C-9B69-2547-1BB75BF31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5146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o</a:t>
            </a:r>
            <a:endParaRPr lang="zh-CN" altLang="en-US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42" name="Text Box 46">
            <a:extLst>
              <a:ext uri="{FF2B5EF4-FFF2-40B4-BE49-F238E27FC236}">
                <a16:creationId xmlns:a16="http://schemas.microsoft.com/office/drawing/2014/main" id="{E9EF318D-F085-FE31-3FB6-72C16778B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6173788"/>
            <a:ext cx="5181600" cy="579437"/>
          </a:xfrm>
          <a:prstGeom prst="rect">
            <a:avLst/>
          </a:prstGeom>
          <a:gradFill rotWithShape="0">
            <a:gsLst>
              <a:gs pos="0">
                <a:srgbClr val="33CCFF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</a:rPr>
              <a:t>电压负反馈稳定输出电压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4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4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17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7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7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7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7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  <p:bldP spid="17430" grpId="0" animBg="1"/>
      <p:bldP spid="17431" grpId="0" bldLvl="0" animBg="1"/>
      <p:bldP spid="17432" grpId="0" bldLvl="0" animBg="1"/>
      <p:bldP spid="17434" grpId="0" animBg="1"/>
      <p:bldP spid="17435" grpId="0" animBg="1"/>
      <p:bldP spid="17436" grpId="0" animBg="1"/>
      <p:bldP spid="17437" grpId="0" animBg="1"/>
      <p:bldP spid="17438" grpId="0" animBg="1"/>
      <p:bldP spid="17439" grpId="0" animBg="1"/>
      <p:bldP spid="17440" grpId="0" animBg="1"/>
      <p:bldP spid="17441" grpId="0" animBg="1"/>
      <p:bldP spid="1744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F80EDE6-F7AE-1330-57EE-7E0D2B9523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1600200" cy="1114425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例1：</a:t>
            </a:r>
            <a:endParaRPr lang="zh-CN" altLang="en-US" sz="6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F979D689-C021-F31A-21AF-F50C59B8E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2974A77C-44D4-C923-C2AC-D37EB604D6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7088" y="2259013"/>
          <a:ext cx="53340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59000" imgH="1511300" progId="PBrush">
                  <p:embed/>
                </p:oleObj>
              </mc:Choice>
              <mc:Fallback>
                <p:oleObj r:id="rId3" imgW="2159000" imgH="1511300" progId="PBrush">
                  <p:embed/>
                  <p:pic>
                    <p:nvPicPr>
                      <p:cNvPr id="18436" name="Object 4">
                        <a:extLst>
                          <a:ext uri="{FF2B5EF4-FFF2-40B4-BE49-F238E27FC236}">
                            <a16:creationId xmlns:a16="http://schemas.microsoft.com/office/drawing/2014/main" id="{2974A77C-44D4-C923-C2AC-D37EB604D6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8" y="2259013"/>
                        <a:ext cx="5334000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>
            <a:extLst>
              <a:ext uri="{FF2B5EF4-FFF2-40B4-BE49-F238E27FC236}">
                <a16:creationId xmlns:a16="http://schemas.microsoft.com/office/drawing/2014/main" id="{B5B89C7A-9898-C317-EC71-30C27F52CF28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1752600"/>
            <a:ext cx="990600" cy="396875"/>
            <a:chOff x="0" y="0"/>
            <a:chExt cx="624" cy="250"/>
          </a:xfrm>
        </p:grpSpPr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id="{5FCB945A-4E13-778D-D8EC-C511DCA96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9" name="Line 11">
              <a:extLst>
                <a:ext uri="{FF2B5EF4-FFF2-40B4-BE49-F238E27FC236}">
                  <a16:creationId xmlns:a16="http://schemas.microsoft.com/office/drawing/2014/main" id="{9221EAF0-3D79-6322-1BE1-C25E1C1CD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8440" name="Text Box 12">
            <a:extLst>
              <a:ext uri="{FF2B5EF4-FFF2-40B4-BE49-F238E27FC236}">
                <a16:creationId xmlns:a16="http://schemas.microsoft.com/office/drawing/2014/main" id="{97C0AC86-1F0E-C72F-23F6-48C2CA5E6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05400"/>
            <a:ext cx="80772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宋体" panose="02010600030101010101" pitchFamily="2" charset="-122"/>
              </a:rPr>
              <a:t>   </a:t>
            </a:r>
          </a:p>
        </p:txBody>
      </p:sp>
      <p:sp>
        <p:nvSpPr>
          <p:cNvPr id="18441" name="Text Box 13">
            <a:extLst>
              <a:ext uri="{FF2B5EF4-FFF2-40B4-BE49-F238E27FC236}">
                <a16:creationId xmlns:a16="http://schemas.microsoft.com/office/drawing/2014/main" id="{69F88098-380D-C223-B318-7C6ECFF173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995613"/>
            <a:ext cx="6858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endParaRPr lang="zh-CN" altLang="en-US" sz="28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v</a:t>
            </a:r>
            <a:r>
              <a:rPr lang="zh-CN" altLang="en-US" sz="2800" baseline="-25000">
                <a:latin typeface="Times New Roman" panose="02020603050405020304" pitchFamily="18" charset="0"/>
              </a:rPr>
              <a:t>f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18442" name="Text Box 14">
            <a:extLst>
              <a:ext uri="{FF2B5EF4-FFF2-40B4-BE49-F238E27FC236}">
                <a16:creationId xmlns:a16="http://schemas.microsoft.com/office/drawing/2014/main" id="{D2EF589E-B868-9670-A2B7-A6B89BE1D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17526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解：</a:t>
            </a:r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</a:p>
        </p:txBody>
      </p:sp>
      <p:sp>
        <p:nvSpPr>
          <p:cNvPr id="18443" name="Text Box 16">
            <a:extLst>
              <a:ext uri="{FF2B5EF4-FFF2-40B4-BE49-F238E27FC236}">
                <a16:creationId xmlns:a16="http://schemas.microsoft.com/office/drawing/2014/main" id="{A0198BDA-E767-F90E-6F11-0CE6711A5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990600"/>
            <a:ext cx="106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输出回路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5" grpId="0" animBg="1"/>
      <p:bldP spid="18440" grpId="0" animBg="1"/>
      <p:bldP spid="18441" grpId="0" animBg="1"/>
      <p:bldP spid="18442" grpId="0" animBg="1"/>
      <p:bldP spid="184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7768A0C-3D36-AE55-C486-A4818BCABF2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1600200" cy="1114425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例1：</a:t>
            </a:r>
            <a:endParaRPr lang="zh-CN" altLang="en-US" sz="6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2E04CCF9-0E53-483E-1674-7ED3EC86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"/>
            <a:ext cx="792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graphicFrame>
        <p:nvGraphicFramePr>
          <p:cNvPr id="19460" name="Object 4">
            <a:extLst>
              <a:ext uri="{FF2B5EF4-FFF2-40B4-BE49-F238E27FC236}">
                <a16:creationId xmlns:a16="http://schemas.microsoft.com/office/drawing/2014/main" id="{A5033FCA-C2FA-4EFF-FC7A-4DD1D045EB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844550"/>
          <a:ext cx="5334000" cy="387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59000" imgH="1511300" progId="PBrush">
                  <p:embed/>
                </p:oleObj>
              </mc:Choice>
              <mc:Fallback>
                <p:oleObj r:id="rId3" imgW="2159000" imgH="1511300" progId="PBrush">
                  <p:embed/>
                  <p:pic>
                    <p:nvPicPr>
                      <p:cNvPr id="19460" name="Object 4">
                        <a:extLst>
                          <a:ext uri="{FF2B5EF4-FFF2-40B4-BE49-F238E27FC236}">
                            <a16:creationId xmlns:a16="http://schemas.microsoft.com/office/drawing/2014/main" id="{A5033FCA-C2FA-4EFF-FC7A-4DD1D045EB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844550"/>
                        <a:ext cx="5334000" cy="387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5">
            <a:extLst>
              <a:ext uri="{FF2B5EF4-FFF2-40B4-BE49-F238E27FC236}">
                <a16:creationId xmlns:a16="http://schemas.microsoft.com/office/drawing/2014/main" id="{3BC32FD4-E6E7-0A7C-CC56-741E28BA0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0637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0117E542-A108-3F1D-A008-A6FCE18C9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749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FCB5DCF4-4E57-278C-A8A8-5880CFA5A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589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D1A7E94A-9CEC-4E44-0AB0-66196EB48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60655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2D35C14E-A16B-2A84-CEDA-DE09D59C7802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1752600"/>
            <a:ext cx="990600" cy="396875"/>
            <a:chOff x="0" y="0"/>
            <a:chExt cx="624" cy="250"/>
          </a:xfrm>
        </p:grpSpPr>
        <p:sp>
          <p:nvSpPr>
            <p:cNvPr id="18450" name="Text Box 10">
              <a:extLst>
                <a:ext uri="{FF2B5EF4-FFF2-40B4-BE49-F238E27FC236}">
                  <a16:creationId xmlns:a16="http://schemas.microsoft.com/office/drawing/2014/main" id="{B53453A1-FDE4-6B83-D143-BBDFF5955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51" name="Line 11">
              <a:extLst>
                <a:ext uri="{FF2B5EF4-FFF2-40B4-BE49-F238E27FC236}">
                  <a16:creationId xmlns:a16="http://schemas.microsoft.com/office/drawing/2014/main" id="{0CA4D8EF-1106-BBC3-7926-1BBC1B96C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19468" name="Text Box 12">
            <a:extLst>
              <a:ext uri="{FF2B5EF4-FFF2-40B4-BE49-F238E27FC236}">
                <a16:creationId xmlns:a16="http://schemas.microsoft.com/office/drawing/2014/main" id="{34116F4B-5FC9-5EDA-C7F1-F283B5CEC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05400"/>
            <a:ext cx="8077200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宋体" panose="02010600030101010101" pitchFamily="2" charset="-122"/>
              </a:rPr>
              <a:t>   经</a:t>
            </a:r>
            <a:r>
              <a:rPr lang="zh-CN" altLang="en-US" sz="2800" i="1">
                <a:latin typeface="Times New Roman" panose="02020603050405020304" pitchFamily="18" charset="0"/>
              </a:rPr>
              <a:t>R</a:t>
            </a:r>
            <a:r>
              <a:rPr lang="zh-CN" altLang="en-US" sz="2800" baseline="-14000">
                <a:latin typeface="Times New Roman" panose="02020603050405020304" pitchFamily="18" charset="0"/>
              </a:rPr>
              <a:t>f</a:t>
            </a:r>
            <a:r>
              <a:rPr lang="zh-CN" altLang="en-US" sz="2400">
                <a:latin typeface="宋体" panose="02010600030101010101" pitchFamily="2" charset="-122"/>
              </a:rPr>
              <a:t>加在发射极</a:t>
            </a:r>
            <a:r>
              <a:rPr lang="zh-CN" altLang="en-US" sz="2400">
                <a:latin typeface="Times New Roman" panose="02020603050405020304" pitchFamily="18" charset="0"/>
              </a:rPr>
              <a:t>E</a:t>
            </a:r>
            <a:r>
              <a:rPr lang="zh-CN" altLang="en-US" sz="2400" baseline="-16000">
                <a:latin typeface="宋体" panose="02010600030101010101" pitchFamily="2" charset="-122"/>
              </a:rPr>
              <a:t>1</a:t>
            </a:r>
            <a:r>
              <a:rPr lang="zh-CN" altLang="en-US" sz="2400">
                <a:latin typeface="宋体" panose="02010600030101010101" pitchFamily="2" charset="-122"/>
              </a:rPr>
              <a:t>上的反馈电压V</a:t>
            </a:r>
            <a:r>
              <a:rPr lang="zh-CN" altLang="en-US" sz="2400" baseline="-25000">
                <a:latin typeface="宋体" panose="02010600030101010101" pitchFamily="2" charset="-122"/>
              </a:rPr>
              <a:t>f</a:t>
            </a:r>
            <a:r>
              <a:rPr lang="zh-CN" altLang="en-US" sz="2400">
                <a:latin typeface="宋体" panose="02010600030101010101" pitchFamily="2" charset="-122"/>
              </a:rPr>
              <a:t>与输入电压V</a:t>
            </a:r>
            <a:r>
              <a:rPr lang="zh-CN" altLang="en-US" sz="2400" baseline="-25000">
                <a:latin typeface="宋体" panose="02010600030101010101" pitchFamily="2" charset="-122"/>
              </a:rPr>
              <a:t>i</a:t>
            </a:r>
            <a:r>
              <a:rPr lang="zh-CN" altLang="en-US" sz="2400">
                <a:latin typeface="宋体" panose="02010600030101010101" pitchFamily="2" charset="-122"/>
              </a:rPr>
              <a:t>是串联关系， 故为串联负反馈。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BC94E386-2C36-CFBB-EB33-4F2496686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995613"/>
            <a:ext cx="68580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+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v</a:t>
            </a:r>
            <a:r>
              <a:rPr lang="zh-CN" altLang="en-US" sz="2800" baseline="-25000">
                <a:latin typeface="Times New Roman" panose="02020603050405020304" pitchFamily="18" charset="0"/>
              </a:rPr>
              <a:t>f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3EFB448A-C24D-091B-763A-EB5D4745C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17526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解：</a:t>
            </a:r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A72B6383-7F3C-02A5-685F-AB8CB8145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819400"/>
            <a:ext cx="1295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该电路为</a:t>
            </a:r>
            <a:r>
              <a:rPr lang="zh-CN" altLang="en-US" sz="2400">
                <a:solidFill>
                  <a:srgbClr val="FF3300"/>
                </a:solidFill>
                <a:latin typeface="宋体" panose="02010600030101010101" pitchFamily="2" charset="-122"/>
              </a:rPr>
              <a:t>负反馈。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7A96F6F6-0142-DB8F-5794-6247375D7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990600"/>
            <a:ext cx="106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输出回路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0B31BB6C-7150-579E-CB67-375057977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209800"/>
            <a:ext cx="16002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>
                <a:latin typeface="宋体" panose="02010600030101010101" pitchFamily="2" charset="-122"/>
              </a:rPr>
              <a:t>反馈信号与电压成比例，是电压反馈。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A2BD5626-0ADC-4E4B-82A9-638F3D969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48200"/>
            <a:ext cx="2743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输入回路</a:t>
            </a:r>
          </a:p>
        </p:txBody>
      </p:sp>
      <p:sp>
        <p:nvSpPr>
          <p:cNvPr id="19475" name="Text Box 20">
            <a:extLst>
              <a:ext uri="{FF2B5EF4-FFF2-40B4-BE49-F238E27FC236}">
                <a16:creationId xmlns:a16="http://schemas.microsoft.com/office/drawing/2014/main" id="{D218D701-4F95-7C38-A834-F4F235BE2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6096000"/>
            <a:ext cx="4419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宋体" panose="02010600030101010101" pitchFamily="2" charset="-122"/>
              </a:rPr>
              <a:t>电压串联负反馈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5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3" presetClass="entr" presetSubtype="16" fill="hold" grpId="0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/>
      <p:bldP spid="19459" grpId="0" animBg="1"/>
      <p:bldP spid="19461" grpId="0" animBg="1"/>
      <p:bldP spid="19462" grpId="0" animBg="1"/>
      <p:bldP spid="19463" grpId="0" animBg="1"/>
      <p:bldP spid="19464" grpId="0" animBg="1"/>
      <p:bldP spid="19468" grpId="0" animBg="1"/>
      <p:bldP spid="19469" grpId="0" animBg="1"/>
      <p:bldP spid="19470" grpId="0" animBg="1"/>
      <p:bldP spid="19471" grpId="0" animBg="1"/>
      <p:bldP spid="19472" grpId="0" animBg="1"/>
      <p:bldP spid="19473" grpId="0" animBg="1"/>
      <p:bldP spid="19474" grpId="0" animBg="1"/>
      <p:bldP spid="194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BA9CC028-AB1A-6AF3-1538-FA25DCF6019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600200" cy="1114425"/>
          </a:xfrm>
        </p:spPr>
        <p:txBody>
          <a:bodyPr/>
          <a:lstStyle/>
          <a:p>
            <a:pPr eaLnBrk="1" hangingPunct="1"/>
            <a:r>
              <a:rPr lang="zh-CN" altLang="en-US" sz="36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例2：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5D582B6D-DE44-1DAB-E703-D7B942F97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800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01C4F188-591A-CA3E-4C90-885EA15B28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95400"/>
          <a:ext cx="4730750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905000" imgH="1206500" progId="PBrush">
                  <p:embed/>
                </p:oleObj>
              </mc:Choice>
              <mc:Fallback>
                <p:oleObj r:id="rId3" imgW="1905000" imgH="1206500" progId="PBrush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01C4F188-591A-CA3E-4C90-885EA15B28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4730750" cy="303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>
            <a:extLst>
              <a:ext uri="{FF2B5EF4-FFF2-40B4-BE49-F238E27FC236}">
                <a16:creationId xmlns:a16="http://schemas.microsoft.com/office/drawing/2014/main" id="{3E84ED0D-257C-1751-DEC8-8B59CAD2B93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920875"/>
            <a:ext cx="990600" cy="396875"/>
            <a:chOff x="0" y="0"/>
            <a:chExt cx="624" cy="250"/>
          </a:xfrm>
        </p:grpSpPr>
        <p:sp>
          <p:nvSpPr>
            <p:cNvPr id="19473" name="Text Box 6">
              <a:extLst>
                <a:ext uri="{FF2B5EF4-FFF2-40B4-BE49-F238E27FC236}">
                  <a16:creationId xmlns:a16="http://schemas.microsoft.com/office/drawing/2014/main" id="{9EB6712D-12BF-17D0-860A-5E8DB6C6C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74" name="Line 7">
              <a:extLst>
                <a:ext uri="{FF2B5EF4-FFF2-40B4-BE49-F238E27FC236}">
                  <a16:creationId xmlns:a16="http://schemas.microsoft.com/office/drawing/2014/main" id="{CD4678C4-9C97-B303-41B8-AEC4F167D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0488" name="Text Box 8">
            <a:extLst>
              <a:ext uri="{FF2B5EF4-FFF2-40B4-BE49-F238E27FC236}">
                <a16:creationId xmlns:a16="http://schemas.microsoft.com/office/drawing/2014/main" id="{5F74FCD7-6391-C3BD-D4EF-C65493C1E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07327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0A23B800-2F52-699E-5C41-8B79FE8A9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8288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AE4CD3B4-4BF2-9C50-D91A-29F91EADBBF0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981200"/>
            <a:ext cx="990600" cy="396875"/>
            <a:chOff x="0" y="0"/>
            <a:chExt cx="624" cy="250"/>
          </a:xfrm>
        </p:grpSpPr>
        <p:sp>
          <p:nvSpPr>
            <p:cNvPr id="19471" name="Text Box 11">
              <a:extLst>
                <a:ext uri="{FF2B5EF4-FFF2-40B4-BE49-F238E27FC236}">
                  <a16:creationId xmlns:a16="http://schemas.microsoft.com/office/drawing/2014/main" id="{DE01D91B-4185-5D27-BC32-05ACBDA987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72" name="Line 12">
              <a:extLst>
                <a:ext uri="{FF2B5EF4-FFF2-40B4-BE49-F238E27FC236}">
                  <a16:creationId xmlns:a16="http://schemas.microsoft.com/office/drawing/2014/main" id="{F988E6A8-42AF-7A69-74CB-35993A997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2FBD6567-C285-EA21-A876-26A8F96E8E47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3048000"/>
            <a:ext cx="990600" cy="396875"/>
            <a:chOff x="0" y="0"/>
            <a:chExt cx="624" cy="250"/>
          </a:xfrm>
        </p:grpSpPr>
        <p:sp>
          <p:nvSpPr>
            <p:cNvPr id="19469" name="Text Box 14">
              <a:extLst>
                <a:ext uri="{FF2B5EF4-FFF2-40B4-BE49-F238E27FC236}">
                  <a16:creationId xmlns:a16="http://schemas.microsoft.com/office/drawing/2014/main" id="{8067CB66-21EB-F368-BB17-8183DEC287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470" name="Line 15">
              <a:extLst>
                <a:ext uri="{FF2B5EF4-FFF2-40B4-BE49-F238E27FC236}">
                  <a16:creationId xmlns:a16="http://schemas.microsoft.com/office/drawing/2014/main" id="{5DDD688C-02B5-F12D-A093-60323778B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0496" name="Text Box 16">
            <a:extLst>
              <a:ext uri="{FF2B5EF4-FFF2-40B4-BE49-F238E27FC236}">
                <a16:creationId xmlns:a16="http://schemas.microsoft.com/office/drawing/2014/main" id="{61601E4F-C134-5787-272C-ABC9A76B1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157288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解: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根据瞬时极性法</a:t>
            </a:r>
            <a:endParaRPr lang="zh-CN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97" name="Text Box 17">
            <a:extLst>
              <a:ext uri="{FF2B5EF4-FFF2-40B4-BE49-F238E27FC236}">
                <a16:creationId xmlns:a16="http://schemas.microsoft.com/office/drawing/2014/main" id="{592984EF-CDE4-EA1C-2820-58F5D33CA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766888"/>
            <a:ext cx="3048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0498" name="Text Box 19">
            <a:extLst>
              <a:ext uri="{FF2B5EF4-FFF2-40B4-BE49-F238E27FC236}">
                <a16:creationId xmlns:a16="http://schemas.microsoft.com/office/drawing/2014/main" id="{45450D8D-6205-ACD5-6AAD-3DE523C1A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14888"/>
            <a:ext cx="822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    </a:t>
            </a:r>
            <a:endParaRPr lang="zh-CN" altLang="en-US" sz="28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3" grpId="0" animBg="1"/>
      <p:bldP spid="20488" grpId="0" animBg="1"/>
      <p:bldP spid="20489" grpId="0" animBg="1"/>
      <p:bldP spid="20496" grpId="0" animBg="1"/>
      <p:bldP spid="20497" grpId="0" animBg="1"/>
      <p:bldP spid="204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7">
            <a:extLst>
              <a:ext uri="{FF2B5EF4-FFF2-40B4-BE49-F238E27FC236}">
                <a16:creationId xmlns:a16="http://schemas.microsoft.com/office/drawing/2014/main" id="{612A0690-A250-668F-35C7-78287F8335E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4463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6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判断反馈类型</a:t>
            </a:r>
          </a:p>
        </p:txBody>
      </p:sp>
      <p:graphicFrame>
        <p:nvGraphicFramePr>
          <p:cNvPr id="21507" name="Object 48">
            <a:extLst>
              <a:ext uri="{FF2B5EF4-FFF2-40B4-BE49-F238E27FC236}">
                <a16:creationId xmlns:a16="http://schemas.microsoft.com/office/drawing/2014/main" id="{3D7DAEEB-539F-8323-F15E-24947EBC5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5" y="1449388"/>
          <a:ext cx="52578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03350" imgH="901700" progId="PBrush">
                  <p:embed/>
                </p:oleObj>
              </mc:Choice>
              <mc:Fallback>
                <p:oleObj r:id="rId4" imgW="1403350" imgH="901700" progId="PBrush">
                  <p:embed/>
                  <p:pic>
                    <p:nvPicPr>
                      <p:cNvPr id="21507" name="Object 48">
                        <a:extLst>
                          <a:ext uri="{FF2B5EF4-FFF2-40B4-BE49-F238E27FC236}">
                            <a16:creationId xmlns:a16="http://schemas.microsoft.com/office/drawing/2014/main" id="{3D7DAEEB-539F-8323-F15E-24947EBC5E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1449388"/>
                        <a:ext cx="525780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7">
            <a:extLst>
              <a:ext uri="{FF2B5EF4-FFF2-40B4-BE49-F238E27FC236}">
                <a16:creationId xmlns:a16="http://schemas.microsoft.com/office/drawing/2014/main" id="{CD9A7A25-F059-4B8B-298C-785303A712DB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990600"/>
            <a:ext cx="533400" cy="533400"/>
            <a:chOff x="0" y="0"/>
            <a:chExt cx="336" cy="336"/>
          </a:xfrm>
        </p:grpSpPr>
        <p:sp>
          <p:nvSpPr>
            <p:cNvPr id="20491" name="Text Box 58">
              <a:extLst>
                <a:ext uri="{FF2B5EF4-FFF2-40B4-BE49-F238E27FC236}">
                  <a16:creationId xmlns:a16="http://schemas.microsoft.com/office/drawing/2014/main" id="{CBB8CB5C-7D8D-6FEB-3864-842A808BE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</a:rPr>
                <a:t>I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i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492" name="Line 59">
              <a:extLst>
                <a:ext uri="{FF2B5EF4-FFF2-40B4-BE49-F238E27FC236}">
                  <a16:creationId xmlns:a16="http://schemas.microsoft.com/office/drawing/2014/main" id="{1F853B7D-5A2B-0B4E-F7E1-FCB87D3D7B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3" name="Group 60">
            <a:extLst>
              <a:ext uri="{FF2B5EF4-FFF2-40B4-BE49-F238E27FC236}">
                <a16:creationId xmlns:a16="http://schemas.microsoft.com/office/drawing/2014/main" id="{0440E7C7-70E9-EE8B-E429-79C97D601F08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990600"/>
            <a:ext cx="762000" cy="533400"/>
            <a:chOff x="0" y="0"/>
            <a:chExt cx="480" cy="336"/>
          </a:xfrm>
        </p:grpSpPr>
        <p:sp>
          <p:nvSpPr>
            <p:cNvPr id="20489" name="Text Box 61">
              <a:extLst>
                <a:ext uri="{FF2B5EF4-FFF2-40B4-BE49-F238E27FC236}">
                  <a16:creationId xmlns:a16="http://schemas.microsoft.com/office/drawing/2014/main" id="{43470B28-8C20-94CB-C7BF-DDB601C32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490" name="Line 62">
              <a:extLst>
                <a:ext uri="{FF2B5EF4-FFF2-40B4-BE49-F238E27FC236}">
                  <a16:creationId xmlns:a16="http://schemas.microsoft.com/office/drawing/2014/main" id="{C1175D4E-6384-C890-91D2-D813E0797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3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" name="Group 66">
            <a:extLst>
              <a:ext uri="{FF2B5EF4-FFF2-40B4-BE49-F238E27FC236}">
                <a16:creationId xmlns:a16="http://schemas.microsoft.com/office/drawing/2014/main" id="{1245ADDA-907F-CFCF-4476-723AA61F8D4F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524000"/>
            <a:ext cx="990600" cy="396875"/>
            <a:chOff x="0" y="0"/>
            <a:chExt cx="624" cy="250"/>
          </a:xfrm>
        </p:grpSpPr>
        <p:sp>
          <p:nvSpPr>
            <p:cNvPr id="20487" name="Text Box 67">
              <a:extLst>
                <a:ext uri="{FF2B5EF4-FFF2-40B4-BE49-F238E27FC236}">
                  <a16:creationId xmlns:a16="http://schemas.microsoft.com/office/drawing/2014/main" id="{F72D8AFF-7AE6-5037-0877-0574E6C6C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latin typeface="Times New Roman" panose="02020603050405020304" pitchFamily="18" charset="0"/>
              </a:endParaRPr>
            </a:p>
          </p:txBody>
        </p:sp>
        <p:sp>
          <p:nvSpPr>
            <p:cNvPr id="20488" name="Line 68">
              <a:extLst>
                <a:ext uri="{FF2B5EF4-FFF2-40B4-BE49-F238E27FC236}">
                  <a16:creationId xmlns:a16="http://schemas.microsoft.com/office/drawing/2014/main" id="{AC6F7712-03E2-1264-3814-254C0A3961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0" name="Object 4">
            <a:extLst>
              <a:ext uri="{FF2B5EF4-FFF2-40B4-BE49-F238E27FC236}">
                <a16:creationId xmlns:a16="http://schemas.microsoft.com/office/drawing/2014/main" id="{05FE7E7F-0D32-99A3-665B-97B233E92E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667000"/>
          <a:ext cx="125253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693400" imgH="23012400" progId="">
                  <p:embed/>
                </p:oleObj>
              </mc:Choice>
              <mc:Fallback>
                <p:oleObj r:id="rId2" imgW="10693400" imgH="23012400" progId="">
                  <p:embed/>
                  <p:pic>
                    <p:nvPicPr>
                      <p:cNvPr id="4100" name="Object 4">
                        <a:extLst>
                          <a:ext uri="{FF2B5EF4-FFF2-40B4-BE49-F238E27FC236}">
                            <a16:creationId xmlns:a16="http://schemas.microsoft.com/office/drawing/2014/main" id="{05FE7E7F-0D32-99A3-665B-97B233E92E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667000"/>
                        <a:ext cx="1252538" cy="220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AutoShape 5">
            <a:extLst>
              <a:ext uri="{FF2B5EF4-FFF2-40B4-BE49-F238E27FC236}">
                <a16:creationId xmlns:a16="http://schemas.microsoft.com/office/drawing/2014/main" id="{FF640F34-F6FB-7FE2-553E-EEFD731DA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00200"/>
            <a:ext cx="1524000" cy="838200"/>
          </a:xfrm>
          <a:prstGeom prst="cloudCallout">
            <a:avLst>
              <a:gd name="adj1" fmla="val -42500"/>
              <a:gd name="adj2" fmla="val 11363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>
                <a:latin typeface="Times New Roman" panose="02020603050405020304" pitchFamily="18" charset="0"/>
              </a:rPr>
              <a:t>反馈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FE6D679F-29FB-CD1C-EB26-BF4E342EF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695450"/>
            <a:ext cx="64770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  在电子系统中把输出回路的电量（电压或电流）馈送到输入回路的过程。</a:t>
            </a: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C4DC0EB0-50CA-1399-D37C-1098DFACB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984500"/>
            <a:ext cx="6629400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8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        反馈就是将输出信号取出一部分或全部送回到放大电路的输入回路，与原输入信号相加或相减后再作用到放大电路的输入端。反馈信号的传输是反向传输。所以放大电路无反馈也称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开环，</a:t>
            </a:r>
            <a:r>
              <a:rPr lang="zh-CN" altLang="en-US" sz="2400">
                <a:latin typeface="Times New Roman" panose="02020603050405020304" pitchFamily="18" charset="0"/>
              </a:rPr>
              <a:t>放大电路有反馈也称</a:t>
            </a:r>
            <a:r>
              <a:rPr lang="zh-CN" altLang="en-US" sz="2400">
                <a:latin typeface="Times New Roman" panose="02020603050405020304" pitchFamily="18" charset="0"/>
                <a:ea typeface="黑体" panose="02010609060101010101" pitchFamily="49" charset="-122"/>
              </a:rPr>
              <a:t>闭环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  <a:endParaRPr lang="zh-CN" altLang="en-US" sz="4400">
              <a:latin typeface="Times New Roman" panose="02020603050405020304" pitchFamily="18" charset="0"/>
            </a:endParaRPr>
          </a:p>
        </p:txBody>
      </p:sp>
      <p:graphicFrame>
        <p:nvGraphicFramePr>
          <p:cNvPr id="4104" name="Object 8">
            <a:extLst>
              <a:ext uri="{FF2B5EF4-FFF2-40B4-BE49-F238E27FC236}">
                <a16:creationId xmlns:a16="http://schemas.microsoft.com/office/drawing/2014/main" id="{09677789-51D7-FCF7-BC03-D168A27A01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3124200"/>
          <a:ext cx="6400800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854200" imgH="939800" progId="PBrush">
                  <p:embed/>
                </p:oleObj>
              </mc:Choice>
              <mc:Fallback>
                <p:oleObj r:id="rId4" imgW="1854200" imgH="939800" progId="PBrush">
                  <p:embed/>
                  <p:pic>
                    <p:nvPicPr>
                      <p:cNvPr id="4104" name="Object 8">
                        <a:extLst>
                          <a:ext uri="{FF2B5EF4-FFF2-40B4-BE49-F238E27FC236}">
                            <a16:creationId xmlns:a16="http://schemas.microsoft.com/office/drawing/2014/main" id="{09677789-51D7-FCF7-BC03-D168A27A01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124200"/>
                        <a:ext cx="6400800" cy="331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AutoShape 9">
            <a:extLst>
              <a:ext uri="{FF2B5EF4-FFF2-40B4-BE49-F238E27FC236}">
                <a16:creationId xmlns:a16="http://schemas.microsoft.com/office/drawing/2014/main" id="{CB1DB679-B173-53E7-9DD9-ED8C480F9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267200"/>
            <a:ext cx="1066800" cy="457200"/>
          </a:xfrm>
          <a:prstGeom prst="wedgeRoundRectCallout">
            <a:avLst>
              <a:gd name="adj1" fmla="val 45537"/>
              <a:gd name="adj2" fmla="val -11180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Times New Roman" panose="02020603050405020304" pitchFamily="18" charset="0"/>
              </a:rPr>
              <a:t>输入信号</a:t>
            </a:r>
          </a:p>
        </p:txBody>
      </p:sp>
      <p:sp>
        <p:nvSpPr>
          <p:cNvPr id="4106" name="AutoShape 10">
            <a:extLst>
              <a:ext uri="{FF2B5EF4-FFF2-40B4-BE49-F238E27FC236}">
                <a16:creationId xmlns:a16="http://schemas.microsoft.com/office/drawing/2014/main" id="{B2F835B7-DD23-494A-FC8D-C5BE29042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876800"/>
            <a:ext cx="1143000" cy="457200"/>
          </a:xfrm>
          <a:prstGeom prst="wedgeRoundRectCallout">
            <a:avLst>
              <a:gd name="adj1" fmla="val 67917"/>
              <a:gd name="adj2" fmla="val -9826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Times New Roman" panose="02020603050405020304" pitchFamily="18" charset="0"/>
              </a:rPr>
              <a:t>反馈信号</a:t>
            </a:r>
          </a:p>
        </p:txBody>
      </p:sp>
      <p:sp>
        <p:nvSpPr>
          <p:cNvPr id="4107" name="AutoShape 11">
            <a:extLst>
              <a:ext uri="{FF2B5EF4-FFF2-40B4-BE49-F238E27FC236}">
                <a16:creationId xmlns:a16="http://schemas.microsoft.com/office/drawing/2014/main" id="{AA106771-DB95-4294-6E8C-F848D14CC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486400"/>
            <a:ext cx="1447800" cy="533400"/>
          </a:xfrm>
          <a:prstGeom prst="wedgeRoundRectCallout">
            <a:avLst>
              <a:gd name="adj1" fmla="val 78949"/>
              <a:gd name="adj2" fmla="val -27559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Times New Roman" panose="02020603050405020304" pitchFamily="18" charset="0"/>
              </a:rPr>
              <a:t>净输入信号</a:t>
            </a:r>
          </a:p>
        </p:txBody>
      </p:sp>
      <p:sp>
        <p:nvSpPr>
          <p:cNvPr id="3082" name="横卷形 10243">
            <a:extLst>
              <a:ext uri="{FF2B5EF4-FFF2-40B4-BE49-F238E27FC236}">
                <a16:creationId xmlns:a16="http://schemas.microsoft.com/office/drawing/2014/main" id="{D2D04704-673C-F0A2-3E1E-2B11A972D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2288" y="227013"/>
            <a:ext cx="487680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>
                <a:solidFill>
                  <a:srgbClr val="FFFF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反馈的概念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6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99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5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 bldLvl="0" animBg="1"/>
      <p:bldP spid="4102" grpId="0" animBg="1"/>
      <p:bldP spid="4103" grpId="0" animBg="1"/>
      <p:bldP spid="4105" grpId="0" bldLvl="0" animBg="1"/>
      <p:bldP spid="4106" grpId="0" bldLvl="0" animBg="1"/>
      <p:bldP spid="4107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775811-11AA-078E-F80B-0D9D9D840289}"/>
              </a:ext>
            </a:extLst>
          </p:cNvPr>
          <p:cNvGrpSpPr>
            <a:grpSpLocks/>
          </p:cNvGrpSpPr>
          <p:nvPr/>
        </p:nvGrpSpPr>
        <p:grpSpPr bwMode="auto">
          <a:xfrm>
            <a:off x="1957388" y="1281113"/>
            <a:ext cx="5662612" cy="2643187"/>
            <a:chOff x="0" y="0"/>
            <a:chExt cx="3567" cy="1665"/>
          </a:xfrm>
        </p:grpSpPr>
        <p:sp>
          <p:nvSpPr>
            <p:cNvPr id="21537" name="Rectangle 3">
              <a:extLst>
                <a:ext uri="{FF2B5EF4-FFF2-40B4-BE49-F238E27FC236}">
                  <a16:creationId xmlns:a16="http://schemas.microsoft.com/office/drawing/2014/main" id="{EA02133B-455C-EA42-D94F-6C83A4498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"/>
              <a:ext cx="1104" cy="624"/>
            </a:xfrm>
            <a:prstGeom prst="rect">
              <a:avLst/>
            </a:prstGeom>
            <a:solidFill>
              <a:srgbClr val="FFFF99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400">
                  <a:latin typeface="Times New Roman" panose="02020603050405020304" pitchFamily="18" charset="0"/>
                </a:rPr>
                <a:t>A</a:t>
              </a:r>
              <a:endParaRPr lang="zh-CN" altLang="en-US" sz="5400">
                <a:latin typeface="Times New Roman" panose="02020603050405020304" pitchFamily="18" charset="0"/>
              </a:endParaRPr>
            </a:p>
          </p:txBody>
        </p:sp>
        <p:sp>
          <p:nvSpPr>
            <p:cNvPr id="21538" name="Rectangle 4">
              <a:extLst>
                <a:ext uri="{FF2B5EF4-FFF2-40B4-BE49-F238E27FC236}">
                  <a16:creationId xmlns:a16="http://schemas.microsoft.com/office/drawing/2014/main" id="{80D5CE60-86FA-C2D1-C68B-4F370C9B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1137"/>
              <a:ext cx="1008" cy="528"/>
            </a:xfrm>
            <a:prstGeom prst="rect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4000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39" name="Rectangle 5">
              <a:extLst>
                <a:ext uri="{FF2B5EF4-FFF2-40B4-BE49-F238E27FC236}">
                  <a16:creationId xmlns:a16="http://schemas.microsoft.com/office/drawing/2014/main" id="{7D8E04A0-0A8C-ADED-232E-4A093509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489"/>
              <a:ext cx="96" cy="24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0" name="Oval 6">
              <a:extLst>
                <a:ext uri="{FF2B5EF4-FFF2-40B4-BE49-F238E27FC236}">
                  <a16:creationId xmlns:a16="http://schemas.microsoft.com/office/drawing/2014/main" id="{2CD3F617-4E39-93D8-1951-FAF2F79D4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7" y="321"/>
              <a:ext cx="39" cy="43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41" name="Line 7">
              <a:extLst>
                <a:ext uri="{FF2B5EF4-FFF2-40B4-BE49-F238E27FC236}">
                  <a16:creationId xmlns:a16="http://schemas.microsoft.com/office/drawing/2014/main" id="{A6762A54-2029-E6AE-A9DE-217548BA3B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00" y="285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aphicFrame>
          <p:nvGraphicFramePr>
            <p:cNvPr id="21542" name="对象 22535">
              <a:extLst>
                <a:ext uri="{FF2B5EF4-FFF2-40B4-BE49-F238E27FC236}">
                  <a16:creationId xmlns:a16="http://schemas.microsoft.com/office/drawing/2014/main" id="{27F5D9B8-D573-129F-616A-AC9AF5D51E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0"/>
            <a:ext cx="213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3797300" imgH="5270500" progId="">
                    <p:embed/>
                  </p:oleObj>
                </mc:Choice>
                <mc:Fallback>
                  <p:oleObj r:id="rId5" imgW="3797300" imgH="5270500" progId="">
                    <p:embed/>
                    <p:pic>
                      <p:nvPicPr>
                        <p:cNvPr id="21542" name="对象 22535">
                          <a:extLst>
                            <a:ext uri="{FF2B5EF4-FFF2-40B4-BE49-F238E27FC236}">
                              <a16:creationId xmlns:a16="http://schemas.microsoft.com/office/drawing/2014/main" id="{27F5D9B8-D573-129F-616A-AC9AF5D51E5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0"/>
                          <a:ext cx="213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3" name="对象 22536">
              <a:extLst>
                <a:ext uri="{FF2B5EF4-FFF2-40B4-BE49-F238E27FC236}">
                  <a16:creationId xmlns:a16="http://schemas.microsoft.com/office/drawing/2014/main" id="{9365A716-AF22-C869-658A-C38BFC46790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489"/>
            <a:ext cx="282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4686300" imgH="5562600" progId="">
                    <p:embed/>
                  </p:oleObj>
                </mc:Choice>
                <mc:Fallback>
                  <p:oleObj r:id="rId7" imgW="4686300" imgH="5562600" progId="">
                    <p:embed/>
                    <p:pic>
                      <p:nvPicPr>
                        <p:cNvPr id="21543" name="对象 22536">
                          <a:extLst>
                            <a:ext uri="{FF2B5EF4-FFF2-40B4-BE49-F238E27FC236}">
                              <a16:creationId xmlns:a16="http://schemas.microsoft.com/office/drawing/2014/main" id="{9365A716-AF22-C869-658A-C38BFC46790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489"/>
                          <a:ext cx="282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4" name="对象 22537">
              <a:extLst>
                <a:ext uri="{FF2B5EF4-FFF2-40B4-BE49-F238E27FC236}">
                  <a16:creationId xmlns:a16="http://schemas.microsoft.com/office/drawing/2014/main" id="{0B446238-9747-4E27-2D27-3EE75B950E7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489"/>
            <a:ext cx="22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4686300" imgH="4978400" progId="">
                    <p:embed/>
                  </p:oleObj>
                </mc:Choice>
                <mc:Fallback>
                  <p:oleObj r:id="rId9" imgW="4686300" imgH="4978400" progId="">
                    <p:embed/>
                    <p:pic>
                      <p:nvPicPr>
                        <p:cNvPr id="21544" name="对象 22537">
                          <a:extLst>
                            <a:ext uri="{FF2B5EF4-FFF2-40B4-BE49-F238E27FC236}">
                              <a16:creationId xmlns:a16="http://schemas.microsoft.com/office/drawing/2014/main" id="{0B446238-9747-4E27-2D27-3EE75B950E7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489"/>
                          <a:ext cx="22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45" name="对象 22538">
              <a:extLst>
                <a:ext uri="{FF2B5EF4-FFF2-40B4-BE49-F238E27FC236}">
                  <a16:creationId xmlns:a16="http://schemas.microsoft.com/office/drawing/2014/main" id="{C24F24BE-21D7-4182-8B3E-46E64055FE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489"/>
            <a:ext cx="207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3797300" imgH="5270500" progId="">
                    <p:embed/>
                  </p:oleObj>
                </mc:Choice>
                <mc:Fallback>
                  <p:oleObj r:id="rId11" imgW="3797300" imgH="5270500" progId="">
                    <p:embed/>
                    <p:pic>
                      <p:nvPicPr>
                        <p:cNvPr id="21545" name="对象 22538">
                          <a:extLst>
                            <a:ext uri="{FF2B5EF4-FFF2-40B4-BE49-F238E27FC236}">
                              <a16:creationId xmlns:a16="http://schemas.microsoft.com/office/drawing/2014/main" id="{C24F24BE-21D7-4182-8B3E-46E64055FEE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489"/>
                          <a:ext cx="207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6" name="Line 12">
              <a:extLst>
                <a:ext uri="{FF2B5EF4-FFF2-40B4-BE49-F238E27FC236}">
                  <a16:creationId xmlns:a16="http://schemas.microsoft.com/office/drawing/2014/main" id="{8624CC28-00AF-33BE-88C4-2D6D0AFB4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45"/>
              <a:ext cx="7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47" name="Line 13">
              <a:extLst>
                <a:ext uri="{FF2B5EF4-FFF2-40B4-BE49-F238E27FC236}">
                  <a16:creationId xmlns:a16="http://schemas.microsoft.com/office/drawing/2014/main" id="{C585BA0D-6A8E-565B-814D-68DEBDD5A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825"/>
              <a:ext cx="7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48" name="Line 14">
              <a:extLst>
                <a:ext uri="{FF2B5EF4-FFF2-40B4-BE49-F238E27FC236}">
                  <a16:creationId xmlns:a16="http://schemas.microsoft.com/office/drawing/2014/main" id="{1F57CCE9-7F7E-7B26-62DB-2C4CED3EE2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345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49" name="Line 15">
              <a:extLst>
                <a:ext uri="{FF2B5EF4-FFF2-40B4-BE49-F238E27FC236}">
                  <a16:creationId xmlns:a16="http://schemas.microsoft.com/office/drawing/2014/main" id="{AEA19E27-173F-CA90-91C1-B05D3E0E7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729"/>
              <a:ext cx="0" cy="9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50" name="Line 16">
              <a:extLst>
                <a:ext uri="{FF2B5EF4-FFF2-40B4-BE49-F238E27FC236}">
                  <a16:creationId xmlns:a16="http://schemas.microsoft.com/office/drawing/2014/main" id="{81BDC4C5-AA87-D7E8-9A36-EA1CF5669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209"/>
              <a:ext cx="2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51" name="Line 17">
              <a:extLst>
                <a:ext uri="{FF2B5EF4-FFF2-40B4-BE49-F238E27FC236}">
                  <a16:creationId xmlns:a16="http://schemas.microsoft.com/office/drawing/2014/main" id="{0D12B7FA-086B-DC59-2390-E57BC28EE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593"/>
              <a:ext cx="57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52" name="Text Box 18">
              <a:extLst>
                <a:ext uri="{FF2B5EF4-FFF2-40B4-BE49-F238E27FC236}">
                  <a16:creationId xmlns:a16="http://schemas.microsoft.com/office/drawing/2014/main" id="{3084E886-DEC4-1979-58DA-6A6069BC61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9"/>
              <a:ext cx="62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400">
                  <a:latin typeface="Times New Roman" panose="02020603050405020304" pitchFamily="18" charset="0"/>
                </a:rPr>
                <a:t>.</a:t>
              </a:r>
              <a:endParaRPr lang="zh-CN" altLang="en-US" sz="4800">
                <a:latin typeface="Times New Roman" panose="02020603050405020304" pitchFamily="18" charset="0"/>
              </a:endParaRPr>
            </a:p>
          </p:txBody>
        </p:sp>
        <p:sp>
          <p:nvSpPr>
            <p:cNvPr id="21553" name="Line 19">
              <a:extLst>
                <a:ext uri="{FF2B5EF4-FFF2-40B4-BE49-F238E27FC236}">
                  <a16:creationId xmlns:a16="http://schemas.microsoft.com/office/drawing/2014/main" id="{410B711E-E35C-144D-7193-0D0FC3CDA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45"/>
              <a:ext cx="0" cy="8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54" name="Line 20">
              <a:extLst>
                <a:ext uri="{FF2B5EF4-FFF2-40B4-BE49-F238E27FC236}">
                  <a16:creationId xmlns:a16="http://schemas.microsoft.com/office/drawing/2014/main" id="{5537BB54-4438-2BCA-8E05-A1F3CDD17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825"/>
              <a:ext cx="0" cy="7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aphicFrame>
          <p:nvGraphicFramePr>
            <p:cNvPr id="21555" name="对象 22548">
              <a:extLst>
                <a:ext uri="{FF2B5EF4-FFF2-40B4-BE49-F238E27FC236}">
                  <a16:creationId xmlns:a16="http://schemas.microsoft.com/office/drawing/2014/main" id="{76DC9690-84EB-1952-81A3-6A3F139A27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297"/>
            <a:ext cx="21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3213100" imgH="3213100" progId="">
                    <p:embed/>
                  </p:oleObj>
                </mc:Choice>
                <mc:Fallback>
                  <p:oleObj r:id="rId13" imgW="3213100" imgH="3213100" progId="">
                    <p:embed/>
                    <p:pic>
                      <p:nvPicPr>
                        <p:cNvPr id="21555" name="对象 22548">
                          <a:extLst>
                            <a:ext uri="{FF2B5EF4-FFF2-40B4-BE49-F238E27FC236}">
                              <a16:creationId xmlns:a16="http://schemas.microsoft.com/office/drawing/2014/main" id="{76DC9690-84EB-1952-81A3-6A3F139A27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97"/>
                          <a:ext cx="21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6" name="对象 22549">
              <a:extLst>
                <a:ext uri="{FF2B5EF4-FFF2-40B4-BE49-F238E27FC236}">
                  <a16:creationId xmlns:a16="http://schemas.microsoft.com/office/drawing/2014/main" id="{75FDC740-FA03-95CF-AFCC-679BA524A8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4" y="758"/>
            <a:ext cx="191" cy="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2921000" imgH="1752600" progId="">
                    <p:embed/>
                  </p:oleObj>
                </mc:Choice>
                <mc:Fallback>
                  <p:oleObj r:id="rId15" imgW="2921000" imgH="1752600" progId="">
                    <p:embed/>
                    <p:pic>
                      <p:nvPicPr>
                        <p:cNvPr id="21556" name="对象 22549">
                          <a:extLst>
                            <a:ext uri="{FF2B5EF4-FFF2-40B4-BE49-F238E27FC236}">
                              <a16:creationId xmlns:a16="http://schemas.microsoft.com/office/drawing/2014/main" id="{75FDC740-FA03-95CF-AFCC-679BA524A8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4" y="758"/>
                          <a:ext cx="191" cy="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7" name="Oval 23">
              <a:extLst>
                <a:ext uri="{FF2B5EF4-FFF2-40B4-BE49-F238E27FC236}">
                  <a16:creationId xmlns:a16="http://schemas.microsoft.com/office/drawing/2014/main" id="{40283380-F8B6-789B-FDD7-C2431DEAD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489"/>
              <a:ext cx="240" cy="24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8" name="Line 24">
              <a:extLst>
                <a:ext uri="{FF2B5EF4-FFF2-40B4-BE49-F238E27FC236}">
                  <a16:creationId xmlns:a16="http://schemas.microsoft.com/office/drawing/2014/main" id="{260EE739-6482-B5D1-D91E-893A140FA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345"/>
              <a:ext cx="10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59" name="Line 25">
              <a:extLst>
                <a:ext uri="{FF2B5EF4-FFF2-40B4-BE49-F238E27FC236}">
                  <a16:creationId xmlns:a16="http://schemas.microsoft.com/office/drawing/2014/main" id="{5EC97799-9414-E326-1192-70D75D6C88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873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0" name="Line 26">
              <a:extLst>
                <a:ext uri="{FF2B5EF4-FFF2-40B4-BE49-F238E27FC236}">
                  <a16:creationId xmlns:a16="http://schemas.microsoft.com/office/drawing/2014/main" id="{943EBC78-6BC0-D57B-9BC0-B6CAD7CA0E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45"/>
              <a:ext cx="0" cy="8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1" name="Line 27">
              <a:extLst>
                <a:ext uri="{FF2B5EF4-FFF2-40B4-BE49-F238E27FC236}">
                  <a16:creationId xmlns:a16="http://schemas.microsoft.com/office/drawing/2014/main" id="{0B490257-D744-D923-5338-E4460CB85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209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2" name="Line 28">
              <a:extLst>
                <a:ext uri="{FF2B5EF4-FFF2-40B4-BE49-F238E27FC236}">
                  <a16:creationId xmlns:a16="http://schemas.microsoft.com/office/drawing/2014/main" id="{2FF26B18-A2C9-ED61-832A-73C975DA30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873"/>
              <a:ext cx="86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3" name="Line 29">
              <a:extLst>
                <a:ext uri="{FF2B5EF4-FFF2-40B4-BE49-F238E27FC236}">
                  <a16:creationId xmlns:a16="http://schemas.microsoft.com/office/drawing/2014/main" id="{99EA0495-6BBA-5602-32EA-809B2302C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729"/>
              <a:ext cx="0" cy="8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4" name="Line 30">
              <a:extLst>
                <a:ext uri="{FF2B5EF4-FFF2-40B4-BE49-F238E27FC236}">
                  <a16:creationId xmlns:a16="http://schemas.microsoft.com/office/drawing/2014/main" id="{C0036389-D0E1-30FA-5F49-555AC147E8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593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5" name="Line 31">
              <a:extLst>
                <a:ext uri="{FF2B5EF4-FFF2-40B4-BE49-F238E27FC236}">
                  <a16:creationId xmlns:a16="http://schemas.microsoft.com/office/drawing/2014/main" id="{F735266D-5CE9-C395-E52D-FC81EDDBB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441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6" name="Line 32">
              <a:extLst>
                <a:ext uri="{FF2B5EF4-FFF2-40B4-BE49-F238E27FC236}">
                  <a16:creationId xmlns:a16="http://schemas.microsoft.com/office/drawing/2014/main" id="{2AE91645-1627-7B9C-8265-F5745D97E3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297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67" name="Line 33">
              <a:extLst>
                <a:ext uri="{FF2B5EF4-FFF2-40B4-BE49-F238E27FC236}">
                  <a16:creationId xmlns:a16="http://schemas.microsoft.com/office/drawing/2014/main" id="{A224218F-6069-1312-5EA2-5B36DDDF8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73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aphicFrame>
          <p:nvGraphicFramePr>
            <p:cNvPr id="21568" name="对象 22561">
              <a:extLst>
                <a:ext uri="{FF2B5EF4-FFF2-40B4-BE49-F238E27FC236}">
                  <a16:creationId xmlns:a16="http://schemas.microsoft.com/office/drawing/2014/main" id="{1669DA8C-A417-C648-A1D9-327CC839F3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489"/>
            <a:ext cx="21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4102100" imgH="5562600" progId="">
                    <p:embed/>
                  </p:oleObj>
                </mc:Choice>
                <mc:Fallback>
                  <p:oleObj r:id="rId17" imgW="4102100" imgH="5562600" progId="">
                    <p:embed/>
                    <p:pic>
                      <p:nvPicPr>
                        <p:cNvPr id="21568" name="对象 22561">
                          <a:extLst>
                            <a:ext uri="{FF2B5EF4-FFF2-40B4-BE49-F238E27FC236}">
                              <a16:creationId xmlns:a16="http://schemas.microsoft.com/office/drawing/2014/main" id="{1669DA8C-A417-C648-A1D9-327CC839F3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489"/>
                          <a:ext cx="21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69" name="对象 22562">
              <a:extLst>
                <a:ext uri="{FF2B5EF4-FFF2-40B4-BE49-F238E27FC236}">
                  <a16:creationId xmlns:a16="http://schemas.microsoft.com/office/drawing/2014/main" id="{151DEA4F-9683-1C9B-BACB-27EB47C8F4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31" y="0"/>
            <a:ext cx="181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3213100" imgH="5270500" progId="">
                    <p:embed/>
                  </p:oleObj>
                </mc:Choice>
                <mc:Fallback>
                  <p:oleObj r:id="rId19" imgW="3213100" imgH="5270500" progId="">
                    <p:embed/>
                    <p:pic>
                      <p:nvPicPr>
                        <p:cNvPr id="21569" name="对象 22562">
                          <a:extLst>
                            <a:ext uri="{FF2B5EF4-FFF2-40B4-BE49-F238E27FC236}">
                              <a16:creationId xmlns:a16="http://schemas.microsoft.com/office/drawing/2014/main" id="{151DEA4F-9683-1C9B-BACB-27EB47C8F4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1" y="0"/>
                          <a:ext cx="181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70" name="对象 22563">
              <a:extLst>
                <a:ext uri="{FF2B5EF4-FFF2-40B4-BE49-F238E27FC236}">
                  <a16:creationId xmlns:a16="http://schemas.microsoft.com/office/drawing/2014/main" id="{A3FEB248-468C-6AA2-CA45-F2053B5531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9"/>
            <a:ext cx="193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1" imgW="4102100" imgH="5270500" progId="">
                    <p:embed/>
                  </p:oleObj>
                </mc:Choice>
                <mc:Fallback>
                  <p:oleObj r:id="rId21" imgW="4102100" imgH="5270500" progId="">
                    <p:embed/>
                    <p:pic>
                      <p:nvPicPr>
                        <p:cNvPr id="21570" name="对象 22563">
                          <a:extLst>
                            <a:ext uri="{FF2B5EF4-FFF2-40B4-BE49-F238E27FC236}">
                              <a16:creationId xmlns:a16="http://schemas.microsoft.com/office/drawing/2014/main" id="{A3FEB248-468C-6AA2-CA45-F2053B5531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9"/>
                          <a:ext cx="193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71" name="对象 22564">
              <a:extLst>
                <a:ext uri="{FF2B5EF4-FFF2-40B4-BE49-F238E27FC236}">
                  <a16:creationId xmlns:a16="http://schemas.microsoft.com/office/drawing/2014/main" id="{C0FEA508-30C8-50BA-DA61-F2351A33D0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52" y="441"/>
            <a:ext cx="218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3" imgW="4102100" imgH="5562600" progId="">
                    <p:embed/>
                  </p:oleObj>
                </mc:Choice>
                <mc:Fallback>
                  <p:oleObj r:id="rId23" imgW="4102100" imgH="5562600" progId="">
                    <p:embed/>
                    <p:pic>
                      <p:nvPicPr>
                        <p:cNvPr id="21571" name="对象 22564">
                          <a:extLst>
                            <a:ext uri="{FF2B5EF4-FFF2-40B4-BE49-F238E27FC236}">
                              <a16:creationId xmlns:a16="http://schemas.microsoft.com/office/drawing/2014/main" id="{C0FEA508-30C8-50BA-DA61-F2351A33D0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441"/>
                          <a:ext cx="218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72" name="Line 38">
              <a:extLst>
                <a:ext uri="{FF2B5EF4-FFF2-40B4-BE49-F238E27FC236}">
                  <a16:creationId xmlns:a16="http://schemas.microsoft.com/office/drawing/2014/main" id="{772EE146-A15D-0A7A-626B-3F742EC2CB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585"/>
              <a:ext cx="1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73" name="Line 39">
              <a:extLst>
                <a:ext uri="{FF2B5EF4-FFF2-40B4-BE49-F238E27FC236}">
                  <a16:creationId xmlns:a16="http://schemas.microsoft.com/office/drawing/2014/main" id="{1ED9E2CD-B51C-1CB1-70D9-63F031646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729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74" name="Line 40">
              <a:extLst>
                <a:ext uri="{FF2B5EF4-FFF2-40B4-BE49-F238E27FC236}">
                  <a16:creationId xmlns:a16="http://schemas.microsoft.com/office/drawing/2014/main" id="{6B78AFE8-9A30-3137-51C4-B2728EB092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" y="345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75" name="Line 41">
              <a:extLst>
                <a:ext uri="{FF2B5EF4-FFF2-40B4-BE49-F238E27FC236}">
                  <a16:creationId xmlns:a16="http://schemas.microsoft.com/office/drawing/2014/main" id="{EDE69417-6ABA-1417-7549-08F61392C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5"/>
              <a:ext cx="0" cy="14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1576" name="Rectangle 42">
              <a:extLst>
                <a:ext uri="{FF2B5EF4-FFF2-40B4-BE49-F238E27FC236}">
                  <a16:creationId xmlns:a16="http://schemas.microsoft.com/office/drawing/2014/main" id="{B50B0EDC-07C0-3120-759C-C0743FDCD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489"/>
              <a:ext cx="96" cy="24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77" name="Text Box 43">
              <a:extLst>
                <a:ext uri="{FF2B5EF4-FFF2-40B4-BE49-F238E27FC236}">
                  <a16:creationId xmlns:a16="http://schemas.microsoft.com/office/drawing/2014/main" id="{F7F63DCF-D132-71E5-F263-77DF62789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537"/>
              <a:ext cx="28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400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21578" name="Text Box 44">
              <a:extLst>
                <a:ext uri="{FF2B5EF4-FFF2-40B4-BE49-F238E27FC236}">
                  <a16:creationId xmlns:a16="http://schemas.microsoft.com/office/drawing/2014/main" id="{276877F0-7F4F-AB8F-AF34-468B041155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9"/>
              <a:ext cx="28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400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21579" name="Text Box 45">
              <a:extLst>
                <a:ext uri="{FF2B5EF4-FFF2-40B4-BE49-F238E27FC236}">
                  <a16:creationId xmlns:a16="http://schemas.microsoft.com/office/drawing/2014/main" id="{379BB4AE-B449-7482-4E0A-4331B5310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9"/>
              <a:ext cx="28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4400">
                  <a:latin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21580" name="Line 46">
              <a:extLst>
                <a:ext uri="{FF2B5EF4-FFF2-40B4-BE49-F238E27FC236}">
                  <a16:creationId xmlns:a16="http://schemas.microsoft.com/office/drawing/2014/main" id="{E52E2783-5EFD-3D7C-019B-56044C33D9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" y="489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2575" name="Rectangle 47">
            <a:extLst>
              <a:ext uri="{FF2B5EF4-FFF2-40B4-BE49-F238E27FC236}">
                <a16:creationId xmlns:a16="http://schemas.microsoft.com/office/drawing/2014/main" id="{B2E521A3-B908-7B94-0812-3EE4AD7C392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FF0000"/>
                </a:solidFill>
                <a:latin typeface="楷体_GB2312"/>
                <a:ea typeface="楷体_GB2312"/>
                <a:cs typeface="楷体_GB2312"/>
              </a:rPr>
              <a:t>电压并联负反馈</a:t>
            </a:r>
            <a:endParaRPr lang="zh-CN" altLang="en-US" sz="6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graphicFrame>
        <p:nvGraphicFramePr>
          <p:cNvPr id="22576" name="Object 48">
            <a:extLst>
              <a:ext uri="{FF2B5EF4-FFF2-40B4-BE49-F238E27FC236}">
                <a16:creationId xmlns:a16="http://schemas.microsoft.com/office/drawing/2014/main" id="{BA007B23-658F-B67E-75A2-0AC5D4E341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1143000"/>
          <a:ext cx="52578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5" imgW="1403350" imgH="901700" progId="PBrush">
                  <p:embed/>
                </p:oleObj>
              </mc:Choice>
              <mc:Fallback>
                <p:oleObj r:id="rId25" imgW="1403350" imgH="901700" progId="PBrush">
                  <p:embed/>
                  <p:pic>
                    <p:nvPicPr>
                      <p:cNvPr id="22576" name="Object 48">
                        <a:extLst>
                          <a:ext uri="{FF2B5EF4-FFF2-40B4-BE49-F238E27FC236}">
                            <a16:creationId xmlns:a16="http://schemas.microsoft.com/office/drawing/2014/main" id="{BA007B23-658F-B67E-75A2-0AC5D4E341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143000"/>
                        <a:ext cx="5257800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9">
            <a:extLst>
              <a:ext uri="{FF2B5EF4-FFF2-40B4-BE49-F238E27FC236}">
                <a16:creationId xmlns:a16="http://schemas.microsoft.com/office/drawing/2014/main" id="{88CC372E-265E-DE69-17B0-2902E5A42DD9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143000"/>
            <a:ext cx="1447800" cy="1295400"/>
            <a:chOff x="0" y="0"/>
            <a:chExt cx="912" cy="816"/>
          </a:xfrm>
        </p:grpSpPr>
        <p:sp>
          <p:nvSpPr>
            <p:cNvPr id="21535" name="Rectangle 50">
              <a:extLst>
                <a:ext uri="{FF2B5EF4-FFF2-40B4-BE49-F238E27FC236}">
                  <a16:creationId xmlns:a16="http://schemas.microsoft.com/office/drawing/2014/main" id="{B70FB47B-D37B-06FF-6C7C-F99A6547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864" cy="7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6" name="Text Box 51">
              <a:extLst>
                <a:ext uri="{FF2B5EF4-FFF2-40B4-BE49-F238E27FC236}">
                  <a16:creationId xmlns:a16="http://schemas.microsoft.com/office/drawing/2014/main" id="{2787F032-4199-1607-EA13-0F0CA53A9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3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latin typeface="Times New Roman" panose="02020603050405020304" pitchFamily="18" charset="0"/>
                </a:rPr>
                <a:t>A</a:t>
              </a:r>
              <a:endParaRPr lang="zh-CN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52">
            <a:extLst>
              <a:ext uri="{FF2B5EF4-FFF2-40B4-BE49-F238E27FC236}">
                <a16:creationId xmlns:a16="http://schemas.microsoft.com/office/drawing/2014/main" id="{DB446A7F-2F18-813B-88FA-DE0FDD12921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514600"/>
            <a:ext cx="1447800" cy="1295400"/>
            <a:chOff x="0" y="0"/>
            <a:chExt cx="912" cy="816"/>
          </a:xfrm>
        </p:grpSpPr>
        <p:sp>
          <p:nvSpPr>
            <p:cNvPr id="21533" name="Rectangle 53">
              <a:extLst>
                <a:ext uri="{FF2B5EF4-FFF2-40B4-BE49-F238E27FC236}">
                  <a16:creationId xmlns:a16="http://schemas.microsoft.com/office/drawing/2014/main" id="{17FE6F9F-C681-CA41-BCF1-1855A197C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64" cy="81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4" name="Text Box 54">
              <a:extLst>
                <a:ext uri="{FF2B5EF4-FFF2-40B4-BE49-F238E27FC236}">
                  <a16:creationId xmlns:a16="http://schemas.microsoft.com/office/drawing/2014/main" id="{159E80F7-BCF3-2365-51B5-DFD586B3E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36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chemeClr val="accent1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22583" name="Text Box 55">
            <a:extLst>
              <a:ext uri="{FF2B5EF4-FFF2-40B4-BE49-F238E27FC236}">
                <a16:creationId xmlns:a16="http://schemas.microsoft.com/office/drawing/2014/main" id="{2FDFD149-BDBB-19AC-9D0F-609DF9465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219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84" name="Text Box 56">
            <a:extLst>
              <a:ext uri="{FF2B5EF4-FFF2-40B4-BE49-F238E27FC236}">
                <a16:creationId xmlns:a16="http://schemas.microsoft.com/office/drawing/2014/main" id="{E1402A5C-5033-08C6-268D-B9B41F1AD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670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o</a:t>
            </a:r>
            <a:endParaRPr lang="zh-CN" altLang="en-US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57">
            <a:extLst>
              <a:ext uri="{FF2B5EF4-FFF2-40B4-BE49-F238E27FC236}">
                <a16:creationId xmlns:a16="http://schemas.microsoft.com/office/drawing/2014/main" id="{00BB1448-5FD1-EFDD-5A5D-47EEC6098D23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990600"/>
            <a:ext cx="533400" cy="533400"/>
            <a:chOff x="0" y="0"/>
            <a:chExt cx="336" cy="336"/>
          </a:xfrm>
        </p:grpSpPr>
        <p:sp>
          <p:nvSpPr>
            <p:cNvPr id="21531" name="Text Box 58">
              <a:extLst>
                <a:ext uri="{FF2B5EF4-FFF2-40B4-BE49-F238E27FC236}">
                  <a16:creationId xmlns:a16="http://schemas.microsoft.com/office/drawing/2014/main" id="{3DB76763-92EA-ADD9-4AF4-45E60C152D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</a:rPr>
                <a:t>I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i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2" name="Line 59">
              <a:extLst>
                <a:ext uri="{FF2B5EF4-FFF2-40B4-BE49-F238E27FC236}">
                  <a16:creationId xmlns:a16="http://schemas.microsoft.com/office/drawing/2014/main" id="{841AD500-3D5B-7723-5338-34D6516CF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3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6" name="Group 60">
            <a:extLst>
              <a:ext uri="{FF2B5EF4-FFF2-40B4-BE49-F238E27FC236}">
                <a16:creationId xmlns:a16="http://schemas.microsoft.com/office/drawing/2014/main" id="{2BEBC3DE-B72A-5534-690E-CE3681668530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990600"/>
            <a:ext cx="762000" cy="533400"/>
            <a:chOff x="0" y="0"/>
            <a:chExt cx="480" cy="336"/>
          </a:xfrm>
        </p:grpSpPr>
        <p:sp>
          <p:nvSpPr>
            <p:cNvPr id="21529" name="Text Box 61">
              <a:extLst>
                <a:ext uri="{FF2B5EF4-FFF2-40B4-BE49-F238E27FC236}">
                  <a16:creationId xmlns:a16="http://schemas.microsoft.com/office/drawing/2014/main" id="{96907BAC-094A-F78A-EC25-50238A21C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</a:rPr>
                <a:t>I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id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30" name="Line 62">
              <a:extLst>
                <a:ext uri="{FF2B5EF4-FFF2-40B4-BE49-F238E27FC236}">
                  <a16:creationId xmlns:a16="http://schemas.microsoft.com/office/drawing/2014/main" id="{88F14FFB-7983-CB1D-B9D6-5CE8F5141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" y="33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7" name="Group 63">
            <a:extLst>
              <a:ext uri="{FF2B5EF4-FFF2-40B4-BE49-F238E27FC236}">
                <a16:creationId xmlns:a16="http://schemas.microsoft.com/office/drawing/2014/main" id="{80F15FA3-B31D-23D5-EC5E-24419B899213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600200"/>
            <a:ext cx="533400" cy="519113"/>
            <a:chOff x="0" y="0"/>
            <a:chExt cx="336" cy="327"/>
          </a:xfrm>
        </p:grpSpPr>
        <p:sp>
          <p:nvSpPr>
            <p:cNvPr id="21527" name="Text Box 64">
              <a:extLst>
                <a:ext uri="{FF2B5EF4-FFF2-40B4-BE49-F238E27FC236}">
                  <a16:creationId xmlns:a16="http://schemas.microsoft.com/office/drawing/2014/main" id="{C98279AC-63B0-E6AF-2CD2-68A020915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3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800">
                  <a:latin typeface="Times New Roman" panose="02020603050405020304" pitchFamily="18" charset="0"/>
                </a:rPr>
                <a:t>I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f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28" name="Line 65">
              <a:extLst>
                <a:ext uri="{FF2B5EF4-FFF2-40B4-BE49-F238E27FC236}">
                  <a16:creationId xmlns:a16="http://schemas.microsoft.com/office/drawing/2014/main" id="{9CFB6327-D08B-59E1-3707-CFF61A5A52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95" y="141"/>
              <a:ext cx="240" cy="1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8" name="Group 66">
            <a:extLst>
              <a:ext uri="{FF2B5EF4-FFF2-40B4-BE49-F238E27FC236}">
                <a16:creationId xmlns:a16="http://schemas.microsoft.com/office/drawing/2014/main" id="{4FBB6B82-0540-A6D6-8FDC-251D0549E273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524000"/>
            <a:ext cx="990600" cy="396875"/>
            <a:chOff x="0" y="0"/>
            <a:chExt cx="624" cy="250"/>
          </a:xfrm>
        </p:grpSpPr>
        <p:sp>
          <p:nvSpPr>
            <p:cNvPr id="21525" name="Text Box 67">
              <a:extLst>
                <a:ext uri="{FF2B5EF4-FFF2-40B4-BE49-F238E27FC236}">
                  <a16:creationId xmlns:a16="http://schemas.microsoft.com/office/drawing/2014/main" id="{34F3EB16-7A3B-A344-EE0D-CAF5FA31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latin typeface="Times New Roman" panose="02020603050405020304" pitchFamily="18" charset="0"/>
              </a:endParaRPr>
            </a:p>
          </p:txBody>
        </p:sp>
        <p:sp>
          <p:nvSpPr>
            <p:cNvPr id="21526" name="Line 68">
              <a:extLst>
                <a:ext uri="{FF2B5EF4-FFF2-40B4-BE49-F238E27FC236}">
                  <a16:creationId xmlns:a16="http://schemas.microsoft.com/office/drawing/2014/main" id="{87F7939F-1C3F-1C8E-75E3-8C90480B7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2597" name="AutoShape 69">
            <a:extLst>
              <a:ext uri="{FF2B5EF4-FFF2-40B4-BE49-F238E27FC236}">
                <a16:creationId xmlns:a16="http://schemas.microsoft.com/office/drawing/2014/main" id="{0AD92E3A-8DBD-6DBE-36AD-11DC560DA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00400"/>
            <a:ext cx="3581400" cy="1600200"/>
          </a:xfrm>
          <a:prstGeom prst="wedgeRoundRectCallout">
            <a:avLst>
              <a:gd name="adj1" fmla="val 47606"/>
              <a:gd name="adj2" fmla="val -143056"/>
              <a:gd name="adj3" fmla="val 16667"/>
            </a:avLst>
          </a:prstGeom>
          <a:solidFill>
            <a:srgbClr val="99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反馈信号和输入信号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加于输入回路</a:t>
            </a:r>
            <a:r>
              <a:rPr lang="zh-CN" altLang="en-US" sz="2400">
                <a:latin typeface="Times New Roman" panose="02020603050405020304" pitchFamily="18" charset="0"/>
              </a:rPr>
              <a:t>同一点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时，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瞬时极性</a:t>
            </a:r>
            <a:r>
              <a:rPr lang="zh-CN" altLang="en-US" sz="2400">
                <a:latin typeface="Times New Roman" panose="02020603050405020304" pitchFamily="18" charset="0"/>
              </a:rPr>
              <a:t>相反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为负反馈。</a:t>
            </a:r>
          </a:p>
        </p:txBody>
      </p:sp>
      <p:sp>
        <p:nvSpPr>
          <p:cNvPr id="22598" name="Text Box 70">
            <a:extLst>
              <a:ext uri="{FF2B5EF4-FFF2-40B4-BE49-F238E27FC236}">
                <a16:creationId xmlns:a16="http://schemas.microsoft.com/office/drawing/2014/main" id="{5D368784-3B79-1D9B-82D4-3F31BD4D1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830763"/>
            <a:ext cx="2362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电压负反馈</a:t>
            </a:r>
            <a:endParaRPr lang="zh-CN" altLang="en-US" sz="4000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22599" name="Text Box 71">
            <a:extLst>
              <a:ext uri="{FF2B5EF4-FFF2-40B4-BE49-F238E27FC236}">
                <a16:creationId xmlns:a16="http://schemas.microsoft.com/office/drawing/2014/main" id="{90113F81-6A24-960C-973D-3B1BD9EEE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53000"/>
            <a:ext cx="403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输出</a:t>
            </a:r>
            <a:r>
              <a:rPr lang="zh-CN" altLang="en-US" sz="2800">
                <a:latin typeface="Times New Roman" panose="02020603050405020304" pitchFamily="18" charset="0"/>
              </a:rPr>
              <a:t>端的取样是电压</a:t>
            </a:r>
            <a:endParaRPr lang="zh-CN" altLang="en-US" sz="200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600" name="Text Box 72">
            <a:extLst>
              <a:ext uri="{FF2B5EF4-FFF2-40B4-BE49-F238E27FC236}">
                <a16:creationId xmlns:a16="http://schemas.microsoft.com/office/drawing/2014/main" id="{D82FFBCF-F398-6AD0-890D-FD3BCEC7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562600"/>
            <a:ext cx="236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并联负反馈</a:t>
            </a:r>
          </a:p>
        </p:txBody>
      </p:sp>
      <p:sp>
        <p:nvSpPr>
          <p:cNvPr id="22601" name="Text Box 73">
            <a:extLst>
              <a:ext uri="{FF2B5EF4-FFF2-40B4-BE49-F238E27FC236}">
                <a16:creationId xmlns:a16="http://schemas.microsoft.com/office/drawing/2014/main" id="{06B36E10-3529-D2C9-E076-3D69711A4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8800"/>
            <a:ext cx="6705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输入端</a:t>
            </a:r>
            <a:r>
              <a:rPr lang="zh-CN" altLang="en-US" sz="2800">
                <a:latin typeface="Times New Roman" panose="02020603050405020304" pitchFamily="18" charset="0"/>
              </a:rPr>
              <a:t>I</a:t>
            </a:r>
            <a:r>
              <a:rPr lang="zh-CN" altLang="en-US" sz="2800" baseline="-25000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和I</a:t>
            </a:r>
            <a:r>
              <a:rPr lang="zh-CN" altLang="en-US" sz="2800" baseline="-25000">
                <a:latin typeface="Times New Roman" panose="02020603050405020304" pitchFamily="18" charset="0"/>
              </a:rPr>
              <a:t>f</a:t>
            </a:r>
            <a:r>
              <a:rPr lang="zh-CN" altLang="en-US" sz="2800">
                <a:latin typeface="Times New Roman" panose="02020603050405020304" pitchFamily="18" charset="0"/>
              </a:rPr>
              <a:t>以并联的方式进行比较</a:t>
            </a:r>
            <a:endParaRPr lang="zh-CN" altLang="en-US" sz="2000" i="1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" name="Group 74">
            <a:extLst>
              <a:ext uri="{FF2B5EF4-FFF2-40B4-BE49-F238E27FC236}">
                <a16:creationId xmlns:a16="http://schemas.microsoft.com/office/drawing/2014/main" id="{0A914403-CF00-F30B-6612-962D2620E9EC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676400"/>
            <a:ext cx="990600" cy="396875"/>
            <a:chOff x="0" y="0"/>
            <a:chExt cx="624" cy="250"/>
          </a:xfrm>
        </p:grpSpPr>
        <p:sp>
          <p:nvSpPr>
            <p:cNvPr id="21523" name="Text Box 75">
              <a:extLst>
                <a:ext uri="{FF2B5EF4-FFF2-40B4-BE49-F238E27FC236}">
                  <a16:creationId xmlns:a16="http://schemas.microsoft.com/office/drawing/2014/main" id="{C2328C6D-D5EA-C3A7-34C4-E14F4C211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latin typeface="Times New Roman" panose="02020603050405020304" pitchFamily="18" charset="0"/>
              </a:endParaRPr>
            </a:p>
          </p:txBody>
        </p:sp>
        <p:sp>
          <p:nvSpPr>
            <p:cNvPr id="21524" name="Line 76">
              <a:extLst>
                <a:ext uri="{FF2B5EF4-FFF2-40B4-BE49-F238E27FC236}">
                  <a16:creationId xmlns:a16="http://schemas.microsoft.com/office/drawing/2014/main" id="{2C939C30-5370-BFA3-FC01-59838ABA6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225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75" grpId="0" animBg="1"/>
      <p:bldP spid="22583" grpId="0" animBg="1"/>
      <p:bldP spid="22584" grpId="0" animBg="1"/>
      <p:bldP spid="22597" grpId="0" bldLvl="0" animBg="1"/>
      <p:bldP spid="22598" grpId="0" animBg="1"/>
      <p:bldP spid="22599" grpId="0" animBg="1"/>
      <p:bldP spid="22600" grpId="0" animBg="1"/>
      <p:bldP spid="2260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D93C9F3-3742-9E55-E703-638A7C10D3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600200" cy="1114425"/>
          </a:xfrm>
        </p:spPr>
        <p:txBody>
          <a:bodyPr/>
          <a:lstStyle/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例3：</a:t>
            </a:r>
            <a:endParaRPr lang="zh-CN" altLang="en-US" sz="360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3DA6F91B-3472-6451-08ED-8C84693ED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graphicFrame>
        <p:nvGraphicFramePr>
          <p:cNvPr id="23556" name="Object 5">
            <a:extLst>
              <a:ext uri="{FF2B5EF4-FFF2-40B4-BE49-F238E27FC236}">
                <a16:creationId xmlns:a16="http://schemas.microsoft.com/office/drawing/2014/main" id="{B180AF4B-8E88-55EF-C1B5-CAFDFDC05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90600"/>
          <a:ext cx="5943600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241550" imgH="1555750" progId="PBrush">
                  <p:embed/>
                </p:oleObj>
              </mc:Choice>
              <mc:Fallback>
                <p:oleObj r:id="rId2" imgW="2241550" imgH="1555750" progId="PBrush">
                  <p:embed/>
                  <p:pic>
                    <p:nvPicPr>
                      <p:cNvPr id="23556" name="Object 5">
                        <a:extLst>
                          <a:ext uri="{FF2B5EF4-FFF2-40B4-BE49-F238E27FC236}">
                            <a16:creationId xmlns:a16="http://schemas.microsoft.com/office/drawing/2014/main" id="{B180AF4B-8E88-55EF-C1B5-CAFDFDC055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90600"/>
                        <a:ext cx="5943600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ext Box 6">
            <a:extLst>
              <a:ext uri="{FF2B5EF4-FFF2-40B4-BE49-F238E27FC236}">
                <a16:creationId xmlns:a16="http://schemas.microsoft.com/office/drawing/2014/main" id="{D781AE2A-3B68-4DC4-E641-AB88ADF6D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95400"/>
            <a:ext cx="121920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</a:rPr>
              <a:t>解：</a:t>
            </a: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71D524D2-A20B-340E-7AE5-00DFB7DA3DAD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676400"/>
            <a:ext cx="463550" cy="609600"/>
            <a:chOff x="0" y="0"/>
            <a:chExt cx="292" cy="384"/>
          </a:xfrm>
        </p:grpSpPr>
        <p:sp>
          <p:nvSpPr>
            <p:cNvPr id="22547" name="Line 8">
              <a:extLst>
                <a:ext uri="{FF2B5EF4-FFF2-40B4-BE49-F238E27FC236}">
                  <a16:creationId xmlns:a16="http://schemas.microsoft.com/office/drawing/2014/main" id="{FD240A90-0E2A-B17C-3C0F-313683D1A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84"/>
              <a:ext cx="28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aphicFrame>
          <p:nvGraphicFramePr>
            <p:cNvPr id="22548" name="对象 23559">
              <a:extLst>
                <a:ext uri="{FF2B5EF4-FFF2-40B4-BE49-F238E27FC236}">
                  <a16:creationId xmlns:a16="http://schemas.microsoft.com/office/drawing/2014/main" id="{4C27A5B8-9902-23A9-7CAE-742D6F7CCD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0"/>
            <a:ext cx="19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3505200" imgH="6438900" progId="">
                    <p:embed/>
                  </p:oleObj>
                </mc:Choice>
                <mc:Fallback>
                  <p:oleObj r:id="rId4" imgW="3505200" imgH="6438900" progId="">
                    <p:embed/>
                    <p:pic>
                      <p:nvPicPr>
                        <p:cNvPr id="22548" name="对象 23559">
                          <a:extLst>
                            <a:ext uri="{FF2B5EF4-FFF2-40B4-BE49-F238E27FC236}">
                              <a16:creationId xmlns:a16="http://schemas.microsoft.com/office/drawing/2014/main" id="{4C27A5B8-9902-23A9-7CAE-742D6F7CCDA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0"/>
                          <a:ext cx="19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269D4364-9F07-48CC-FD6C-D49D5817C8EC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676400"/>
            <a:ext cx="457200" cy="620713"/>
            <a:chOff x="0" y="0"/>
            <a:chExt cx="288" cy="391"/>
          </a:xfrm>
        </p:grpSpPr>
        <p:graphicFrame>
          <p:nvGraphicFramePr>
            <p:cNvPr id="22545" name="对象 23561">
              <a:extLst>
                <a:ext uri="{FF2B5EF4-FFF2-40B4-BE49-F238E27FC236}">
                  <a16:creationId xmlns:a16="http://schemas.microsoft.com/office/drawing/2014/main" id="{705B3365-DB93-E6BB-697B-990004DB37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248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4394200" imgH="6731000" progId="">
                    <p:embed/>
                  </p:oleObj>
                </mc:Choice>
                <mc:Fallback>
                  <p:oleObj r:id="rId6" imgW="4394200" imgH="6731000" progId="">
                    <p:embed/>
                    <p:pic>
                      <p:nvPicPr>
                        <p:cNvPr id="22545" name="对象 23561">
                          <a:extLst>
                            <a:ext uri="{FF2B5EF4-FFF2-40B4-BE49-F238E27FC236}">
                              <a16:creationId xmlns:a16="http://schemas.microsoft.com/office/drawing/2014/main" id="{705B3365-DB93-E6BB-697B-990004DB37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48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6" name="Line 12">
              <a:extLst>
                <a:ext uri="{FF2B5EF4-FFF2-40B4-BE49-F238E27FC236}">
                  <a16:creationId xmlns:a16="http://schemas.microsoft.com/office/drawing/2014/main" id="{20D58810-E754-3381-D5F3-5A8924AD2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91"/>
              <a:ext cx="28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3F0AC552-6553-9F1A-158C-2BA42E54359F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52600"/>
            <a:ext cx="990600" cy="396875"/>
            <a:chOff x="0" y="0"/>
            <a:chExt cx="624" cy="250"/>
          </a:xfrm>
        </p:grpSpPr>
        <p:sp>
          <p:nvSpPr>
            <p:cNvPr id="22543" name="Text Box 14">
              <a:extLst>
                <a:ext uri="{FF2B5EF4-FFF2-40B4-BE49-F238E27FC236}">
                  <a16:creationId xmlns:a16="http://schemas.microsoft.com/office/drawing/2014/main" id="{EBE5CFDB-92C0-1DA5-0D6F-98E1295ACB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44" name="Line 15">
              <a:extLst>
                <a:ext uri="{FF2B5EF4-FFF2-40B4-BE49-F238E27FC236}">
                  <a16:creationId xmlns:a16="http://schemas.microsoft.com/office/drawing/2014/main" id="{7471BA64-402F-7E2A-A37C-51C85D2DD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21D2433D-8E11-F338-4F35-6C7A5C6FCAE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819400"/>
            <a:ext cx="990600" cy="396875"/>
            <a:chOff x="0" y="0"/>
            <a:chExt cx="624" cy="250"/>
          </a:xfrm>
        </p:grpSpPr>
        <p:sp>
          <p:nvSpPr>
            <p:cNvPr id="22541" name="Text Box 17">
              <a:extLst>
                <a:ext uri="{FF2B5EF4-FFF2-40B4-BE49-F238E27FC236}">
                  <a16:creationId xmlns:a16="http://schemas.microsoft.com/office/drawing/2014/main" id="{7C42B0BE-F3FF-21A9-FB89-CF16B80BF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542" name="Line 18">
              <a:extLst>
                <a:ext uri="{FF2B5EF4-FFF2-40B4-BE49-F238E27FC236}">
                  <a16:creationId xmlns:a16="http://schemas.microsoft.com/office/drawing/2014/main" id="{16903EB2-5FFC-BFC9-7DE3-E25708A46D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6" name="Group 25">
            <a:extLst>
              <a:ext uri="{FF2B5EF4-FFF2-40B4-BE49-F238E27FC236}">
                <a16:creationId xmlns:a16="http://schemas.microsoft.com/office/drawing/2014/main" id="{FDDE8E62-BCE1-8B4D-0DEA-282378AF07FC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2514600"/>
            <a:ext cx="504825" cy="625475"/>
            <a:chOff x="0" y="0"/>
            <a:chExt cx="318" cy="394"/>
          </a:xfrm>
        </p:grpSpPr>
        <p:graphicFrame>
          <p:nvGraphicFramePr>
            <p:cNvPr id="22539" name="对象 23570">
              <a:extLst>
                <a:ext uri="{FF2B5EF4-FFF2-40B4-BE49-F238E27FC236}">
                  <a16:creationId xmlns:a16="http://schemas.microsoft.com/office/drawing/2014/main" id="{BA7D10DD-B4AE-1C75-859A-156F6B69F1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" y="0"/>
            <a:ext cx="248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4394200" imgH="7023100" progId="">
                    <p:embed/>
                  </p:oleObj>
                </mc:Choice>
                <mc:Fallback>
                  <p:oleObj r:id="rId8" imgW="4394200" imgH="7023100" progId="">
                    <p:embed/>
                    <p:pic>
                      <p:nvPicPr>
                        <p:cNvPr id="22539" name="对象 23570">
                          <a:extLst>
                            <a:ext uri="{FF2B5EF4-FFF2-40B4-BE49-F238E27FC236}">
                              <a16:creationId xmlns:a16="http://schemas.microsoft.com/office/drawing/2014/main" id="{BA7D10DD-B4AE-1C75-859A-156F6B69F1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" y="0"/>
                          <a:ext cx="248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0" name="Line 27">
              <a:extLst>
                <a:ext uri="{FF2B5EF4-FFF2-40B4-BE49-F238E27FC236}">
                  <a16:creationId xmlns:a16="http://schemas.microsoft.com/office/drawing/2014/main" id="{73A4CBD8-0D89-6A02-D0C0-6C432D43F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8"/>
              <a:ext cx="0" cy="28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  <p:bldP spid="23555" grpId="0" animBg="1"/>
      <p:bldP spid="235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D053F73-CA05-E6D3-22B5-58DFF6028A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600200" cy="1114425"/>
          </a:xfrm>
        </p:spPr>
        <p:txBody>
          <a:bodyPr/>
          <a:lstStyle/>
          <a:p>
            <a:pPr eaLnBrk="1" hangingPunct="1"/>
            <a:r>
              <a:rPr lang="zh-CN" altLang="en-US" sz="3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例3：</a:t>
            </a:r>
            <a:endParaRPr lang="zh-CN" altLang="en-US" sz="360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D85F54DB-7256-B0A6-F34E-BE252D090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6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39098C6-2E88-AF31-B7B7-BB6D53C1C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957888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rPr>
              <a:t>电流并联负反馈</a:t>
            </a:r>
          </a:p>
        </p:txBody>
      </p:sp>
      <p:graphicFrame>
        <p:nvGraphicFramePr>
          <p:cNvPr id="24581" name="Object 5">
            <a:extLst>
              <a:ext uri="{FF2B5EF4-FFF2-40B4-BE49-F238E27FC236}">
                <a16:creationId xmlns:a16="http://schemas.microsoft.com/office/drawing/2014/main" id="{71CF440B-9E3F-EB7A-EBE2-9BA4A82327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990600"/>
          <a:ext cx="5943600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241550" imgH="1555750" progId="PBrush">
                  <p:embed/>
                </p:oleObj>
              </mc:Choice>
              <mc:Fallback>
                <p:oleObj r:id="rId3" imgW="2241550" imgH="1555750" progId="PBrush">
                  <p:embed/>
                  <p:pic>
                    <p:nvPicPr>
                      <p:cNvPr id="24581" name="Object 5">
                        <a:extLst>
                          <a:ext uri="{FF2B5EF4-FFF2-40B4-BE49-F238E27FC236}">
                            <a16:creationId xmlns:a16="http://schemas.microsoft.com/office/drawing/2014/main" id="{71CF440B-9E3F-EB7A-EBE2-9BA4A82327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90600"/>
                        <a:ext cx="5943600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6">
            <a:extLst>
              <a:ext uri="{FF2B5EF4-FFF2-40B4-BE49-F238E27FC236}">
                <a16:creationId xmlns:a16="http://schemas.microsoft.com/office/drawing/2014/main" id="{D59E40DE-DFF9-0C59-74DA-D3ACF35CA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95400"/>
            <a:ext cx="121920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</a:rPr>
              <a:t>解：</a:t>
            </a: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AF7EB65B-B92E-8398-6A81-C4F1180AAA94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676400"/>
            <a:ext cx="463550" cy="609600"/>
            <a:chOff x="0" y="0"/>
            <a:chExt cx="292" cy="384"/>
          </a:xfrm>
        </p:grpSpPr>
        <p:sp>
          <p:nvSpPr>
            <p:cNvPr id="23581" name="Line 8">
              <a:extLst>
                <a:ext uri="{FF2B5EF4-FFF2-40B4-BE49-F238E27FC236}">
                  <a16:creationId xmlns:a16="http://schemas.microsoft.com/office/drawing/2014/main" id="{5FBBC4A8-0B31-60A3-7C5C-F41EC9A5A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84"/>
              <a:ext cx="28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aphicFrame>
          <p:nvGraphicFramePr>
            <p:cNvPr id="23582" name="对象 24584">
              <a:extLst>
                <a:ext uri="{FF2B5EF4-FFF2-40B4-BE49-F238E27FC236}">
                  <a16:creationId xmlns:a16="http://schemas.microsoft.com/office/drawing/2014/main" id="{4BFF1DAE-D99B-3C31-A16C-966F3CD133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0"/>
            <a:ext cx="196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3505200" imgH="6438900" progId="">
                    <p:embed/>
                  </p:oleObj>
                </mc:Choice>
                <mc:Fallback>
                  <p:oleObj r:id="rId5" imgW="3505200" imgH="6438900" progId="">
                    <p:embed/>
                    <p:pic>
                      <p:nvPicPr>
                        <p:cNvPr id="23582" name="对象 24584">
                          <a:extLst>
                            <a:ext uri="{FF2B5EF4-FFF2-40B4-BE49-F238E27FC236}">
                              <a16:creationId xmlns:a16="http://schemas.microsoft.com/office/drawing/2014/main" id="{4BFF1DAE-D99B-3C31-A16C-966F3CD133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0"/>
                          <a:ext cx="196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8582512D-04FF-65E2-ACFE-A83D162B44AC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676400"/>
            <a:ext cx="457200" cy="620713"/>
            <a:chOff x="0" y="0"/>
            <a:chExt cx="288" cy="391"/>
          </a:xfrm>
        </p:grpSpPr>
        <p:graphicFrame>
          <p:nvGraphicFramePr>
            <p:cNvPr id="23579" name="对象 24586">
              <a:extLst>
                <a:ext uri="{FF2B5EF4-FFF2-40B4-BE49-F238E27FC236}">
                  <a16:creationId xmlns:a16="http://schemas.microsoft.com/office/drawing/2014/main" id="{97682BC2-7A50-6532-4AEB-610BD5867B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0" y="0"/>
            <a:ext cx="248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4394200" imgH="6731000" progId="">
                    <p:embed/>
                  </p:oleObj>
                </mc:Choice>
                <mc:Fallback>
                  <p:oleObj r:id="rId7" imgW="4394200" imgH="6731000" progId="">
                    <p:embed/>
                    <p:pic>
                      <p:nvPicPr>
                        <p:cNvPr id="23579" name="对象 24586">
                          <a:extLst>
                            <a:ext uri="{FF2B5EF4-FFF2-40B4-BE49-F238E27FC236}">
                              <a16:creationId xmlns:a16="http://schemas.microsoft.com/office/drawing/2014/main" id="{97682BC2-7A50-6532-4AEB-610BD5867B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0"/>
                          <a:ext cx="248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0" name="Line 12">
              <a:extLst>
                <a:ext uri="{FF2B5EF4-FFF2-40B4-BE49-F238E27FC236}">
                  <a16:creationId xmlns:a16="http://schemas.microsoft.com/office/drawing/2014/main" id="{3C0A2A42-2CA3-CDFF-E5A4-622F0FA33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391"/>
              <a:ext cx="28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0527ABD5-6F8E-9D73-DF7C-F29E35EEDE58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752600"/>
            <a:ext cx="990600" cy="396875"/>
            <a:chOff x="0" y="0"/>
            <a:chExt cx="624" cy="250"/>
          </a:xfrm>
        </p:grpSpPr>
        <p:sp>
          <p:nvSpPr>
            <p:cNvPr id="23577" name="Text Box 14">
              <a:extLst>
                <a:ext uri="{FF2B5EF4-FFF2-40B4-BE49-F238E27FC236}">
                  <a16:creationId xmlns:a16="http://schemas.microsoft.com/office/drawing/2014/main" id="{55FB238F-551C-58F7-774D-EB7AF07804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78" name="Line 15">
              <a:extLst>
                <a:ext uri="{FF2B5EF4-FFF2-40B4-BE49-F238E27FC236}">
                  <a16:creationId xmlns:a16="http://schemas.microsoft.com/office/drawing/2014/main" id="{9F5F5457-C15A-15E8-0B08-635D4DD753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5" name="Group 16">
            <a:extLst>
              <a:ext uri="{FF2B5EF4-FFF2-40B4-BE49-F238E27FC236}">
                <a16:creationId xmlns:a16="http://schemas.microsoft.com/office/drawing/2014/main" id="{71B4170A-6370-A798-941E-C57C1DFD60DE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819400"/>
            <a:ext cx="990600" cy="396875"/>
            <a:chOff x="0" y="0"/>
            <a:chExt cx="624" cy="250"/>
          </a:xfrm>
        </p:grpSpPr>
        <p:sp>
          <p:nvSpPr>
            <p:cNvPr id="23575" name="Text Box 17">
              <a:extLst>
                <a:ext uri="{FF2B5EF4-FFF2-40B4-BE49-F238E27FC236}">
                  <a16:creationId xmlns:a16="http://schemas.microsoft.com/office/drawing/2014/main" id="{1E9667F6-D45D-ADE0-B1CE-E80ADDB868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76" name="Line 18">
              <a:extLst>
                <a:ext uri="{FF2B5EF4-FFF2-40B4-BE49-F238E27FC236}">
                  <a16:creationId xmlns:a16="http://schemas.microsoft.com/office/drawing/2014/main" id="{00D9BEE6-29C0-2BD2-D294-573FCDDBC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sp>
        <p:nvSpPr>
          <p:cNvPr id="24595" name="Text Box 19">
            <a:extLst>
              <a:ext uri="{FF2B5EF4-FFF2-40B4-BE49-F238E27FC236}">
                <a16:creationId xmlns:a16="http://schemas.microsoft.com/office/drawing/2014/main" id="{342EC23F-C8FF-C6F9-2EEB-7B44D2AD3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1336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69B3851F-F43C-4171-CB81-769EB3706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1177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804FED94-C1CF-B243-87E2-257BBB3F7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8288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98" name="Text Box 22">
            <a:extLst>
              <a:ext uri="{FF2B5EF4-FFF2-40B4-BE49-F238E27FC236}">
                <a16:creationId xmlns:a16="http://schemas.microsoft.com/office/drawing/2014/main" id="{EE709459-34C3-7743-D440-6FA9CBC34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9530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★输入信号与反馈信号是并联的形式，所以是并联负反馈。</a:t>
            </a:r>
          </a:p>
        </p:txBody>
      </p:sp>
      <p:sp>
        <p:nvSpPr>
          <p:cNvPr id="24599" name="AutoShape 23">
            <a:extLst>
              <a:ext uri="{FF2B5EF4-FFF2-40B4-BE49-F238E27FC236}">
                <a16:creationId xmlns:a16="http://schemas.microsoft.com/office/drawing/2014/main" id="{D8DD0A26-641B-683F-F1DE-E3BD9531D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00400"/>
            <a:ext cx="3886200" cy="1447800"/>
          </a:xfrm>
          <a:prstGeom prst="wedgeRoundRectCallout">
            <a:avLst>
              <a:gd name="adj1" fmla="val 41301"/>
              <a:gd name="adj2" fmla="val -97148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反馈信号和输入信号加于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输入回路同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一点</a:t>
            </a:r>
            <a:r>
              <a:rPr lang="zh-CN" altLang="en-US" sz="2400">
                <a:latin typeface="Times New Roman" panose="02020603050405020304" pitchFamily="18" charset="0"/>
              </a:rPr>
              <a:t>时，瞬时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极性相反是负反馈。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4600" name="Text Box 24">
            <a:extLst>
              <a:ext uri="{FF2B5EF4-FFF2-40B4-BE49-F238E27FC236}">
                <a16:creationId xmlns:a16="http://schemas.microsoft.com/office/drawing/2014/main" id="{A0353EC7-3438-3100-66B0-2D468F29A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4864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★反馈信号取自与输出电流，所以是电流负反馈。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01E109E9-1456-6681-0237-EA90B8587114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2514600"/>
            <a:ext cx="504825" cy="625475"/>
            <a:chOff x="0" y="0"/>
            <a:chExt cx="318" cy="394"/>
          </a:xfrm>
        </p:grpSpPr>
        <p:graphicFrame>
          <p:nvGraphicFramePr>
            <p:cNvPr id="23573" name="对象 24601">
              <a:extLst>
                <a:ext uri="{FF2B5EF4-FFF2-40B4-BE49-F238E27FC236}">
                  <a16:creationId xmlns:a16="http://schemas.microsoft.com/office/drawing/2014/main" id="{AC21D61D-9CDF-211B-EEB8-B941325850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" y="0"/>
            <a:ext cx="248" cy="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4394200" imgH="7023100" progId="">
                    <p:embed/>
                  </p:oleObj>
                </mc:Choice>
                <mc:Fallback>
                  <p:oleObj r:id="rId9" imgW="4394200" imgH="7023100" progId="">
                    <p:embed/>
                    <p:pic>
                      <p:nvPicPr>
                        <p:cNvPr id="23573" name="对象 24601">
                          <a:extLst>
                            <a:ext uri="{FF2B5EF4-FFF2-40B4-BE49-F238E27FC236}">
                              <a16:creationId xmlns:a16="http://schemas.microsoft.com/office/drawing/2014/main" id="{AC21D61D-9CDF-211B-EEB8-B941325850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" y="0"/>
                          <a:ext cx="248" cy="3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4" name="Line 27">
              <a:extLst>
                <a:ext uri="{FF2B5EF4-FFF2-40B4-BE49-F238E27FC236}">
                  <a16:creationId xmlns:a16="http://schemas.microsoft.com/office/drawing/2014/main" id="{3697657F-0588-8E2C-5D69-BE248D5B9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48"/>
              <a:ext cx="0" cy="28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B8693C37-7330-5485-42E8-308130FDC11B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2590800"/>
            <a:ext cx="990600" cy="396875"/>
            <a:chOff x="0" y="0"/>
            <a:chExt cx="624" cy="250"/>
          </a:xfrm>
        </p:grpSpPr>
        <p:sp>
          <p:nvSpPr>
            <p:cNvPr id="23571" name="Text Box 29">
              <a:extLst>
                <a:ext uri="{FF2B5EF4-FFF2-40B4-BE49-F238E27FC236}">
                  <a16:creationId xmlns:a16="http://schemas.microsoft.com/office/drawing/2014/main" id="{84F608E5-31D3-494E-C0EB-F34C60BFC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</a:rPr>
                <a:t>○</a:t>
              </a:r>
              <a:endParaRPr lang="zh-CN" altLang="en-US" sz="40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572" name="Line 30">
              <a:extLst>
                <a:ext uri="{FF2B5EF4-FFF2-40B4-BE49-F238E27FC236}">
                  <a16:creationId xmlns:a16="http://schemas.microsoft.com/office/drawing/2014/main" id="{93E1BFC6-6AC9-4A01-D998-B40BF168E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" y="144"/>
              <a:ext cx="9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  <p:bldP spid="24579" grpId="0" animBg="1"/>
      <p:bldP spid="24580" grpId="0" animBg="1"/>
      <p:bldP spid="24582" grpId="0" animBg="1"/>
      <p:bldP spid="24595" grpId="0" animBg="1"/>
      <p:bldP spid="24596" grpId="0" animBg="1"/>
      <p:bldP spid="24597" grpId="0" animBg="1"/>
      <p:bldP spid="24598" grpId="0" animBg="1"/>
      <p:bldP spid="24599" grpId="0" bldLvl="0" animBg="1"/>
      <p:bldP spid="2460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71674B-EE4E-42F1-2F05-ED8F7988C8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676400" cy="1114425"/>
          </a:xfrm>
        </p:spPr>
        <p:txBody>
          <a:bodyPr/>
          <a:lstStyle/>
          <a:p>
            <a:pPr algn="l" eaLnBrk="1" hangingPunct="1"/>
            <a:r>
              <a:rPr lang="zh-CN" altLang="en-US" sz="3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例4：</a:t>
            </a:r>
            <a:endParaRPr lang="zh-CN" altLang="en-US" sz="4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5BAB5B8B-0632-FED2-3769-543502B7E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990600"/>
          <a:ext cx="4876800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95450" imgH="1193800" progId="PBrush">
                  <p:embed/>
                </p:oleObj>
              </mc:Choice>
              <mc:Fallback>
                <p:oleObj r:id="rId3" imgW="1695450" imgH="1193800" progId="PBrush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5BAB5B8B-0632-FED2-3769-543502B7E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990600"/>
                        <a:ext cx="4876800" cy="351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5">
            <a:extLst>
              <a:ext uri="{FF2B5EF4-FFF2-40B4-BE49-F238E27FC236}">
                <a16:creationId xmlns:a16="http://schemas.microsoft.com/office/drawing/2014/main" id="{2D6BF21B-4B4A-32F8-06E0-B46CEBC3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86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id="{FA894144-1FDB-FCCB-B155-463F61013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sym typeface="Webdings" pitchFamily="2" charset="2"/>
              </a:rPr>
              <a:t>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5606" name="Text Box 10">
            <a:extLst>
              <a:ext uri="{FF2B5EF4-FFF2-40B4-BE49-F238E27FC236}">
                <a16:creationId xmlns:a16="http://schemas.microsoft.com/office/drawing/2014/main" id="{EF2CDBBC-B391-EB92-E002-55D05A85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17526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解：</a:t>
            </a:r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4" grpId="0" animBg="1"/>
      <p:bldP spid="25605" grpId="0" animBg="1"/>
      <p:bldP spid="2560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3330A27-AF79-5B4D-39F8-ABECB91DA0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676400" cy="1114425"/>
          </a:xfrm>
        </p:spPr>
        <p:txBody>
          <a:bodyPr/>
          <a:lstStyle/>
          <a:p>
            <a:pPr algn="l" eaLnBrk="1" hangingPunct="1"/>
            <a:r>
              <a:rPr lang="zh-CN" altLang="en-US" sz="32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例4：</a:t>
            </a:r>
            <a:endParaRPr lang="zh-CN" altLang="en-US" sz="4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graphicFrame>
        <p:nvGraphicFramePr>
          <p:cNvPr id="26627" name="Object 3">
            <a:extLst>
              <a:ext uri="{FF2B5EF4-FFF2-40B4-BE49-F238E27FC236}">
                <a16:creationId xmlns:a16="http://schemas.microsoft.com/office/drawing/2014/main" id="{06A0489F-5611-2D04-41EC-2CB46A6F1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990600"/>
          <a:ext cx="4876800" cy="351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95450" imgH="1193800" progId="PBrush">
                  <p:embed/>
                </p:oleObj>
              </mc:Choice>
              <mc:Fallback>
                <p:oleObj r:id="rId3" imgW="1695450" imgH="1193800" progId="PBrush">
                  <p:embed/>
                  <p:pic>
                    <p:nvPicPr>
                      <p:cNvPr id="26627" name="Object 3">
                        <a:extLst>
                          <a:ext uri="{FF2B5EF4-FFF2-40B4-BE49-F238E27FC236}">
                            <a16:creationId xmlns:a16="http://schemas.microsoft.com/office/drawing/2014/main" id="{06A0489F-5611-2D04-41EC-2CB46A6F15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990600"/>
                        <a:ext cx="4876800" cy="351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AutoShape 4">
            <a:extLst>
              <a:ext uri="{FF2B5EF4-FFF2-40B4-BE49-F238E27FC236}">
                <a16:creationId xmlns:a16="http://schemas.microsoft.com/office/drawing/2014/main" id="{3A3CDCDA-040E-984D-D787-01B24D18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24200"/>
            <a:ext cx="3886200" cy="1447800"/>
          </a:xfrm>
          <a:prstGeom prst="wedgeRoundRectCallout">
            <a:avLst>
              <a:gd name="adj1" fmla="val 45222"/>
              <a:gd name="adj2" fmla="val -105042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反馈信号和输入信号加于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输入回路同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一点</a:t>
            </a:r>
            <a:r>
              <a:rPr lang="zh-CN" altLang="en-US" sz="2400">
                <a:latin typeface="Times New Roman" panose="02020603050405020304" pitchFamily="18" charset="0"/>
              </a:rPr>
              <a:t>时，瞬时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极性相反是负反馈。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6EC59FBB-E8F2-B078-9D66-9B909E44D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8600"/>
            <a:ext cx="7848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2402D307-3FDA-8B51-372C-70438813B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828800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sym typeface="Webdings" pitchFamily="2" charset="2"/>
              </a:rPr>
              <a:t>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21018BE0-AFEB-045C-ED1D-88627F5D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957888"/>
            <a:ext cx="3505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3300"/>
                </a:solidFill>
                <a:latin typeface="Times New Roman" panose="02020603050405020304" pitchFamily="18" charset="0"/>
              </a:rPr>
              <a:t>电流并联负反馈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67430C1D-EEE6-E6EC-CCC4-2A47034F7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9530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输入信号与反馈信号是并联的形式， 所以是并联负反馈。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C53D929E-883C-D1C6-FFDF-BD557F72C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486400"/>
            <a:ext cx="685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反馈信号取自与输出电流，所以是电流负反馈。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3EE7D920-5A2B-A982-82C7-24FB4EDD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17526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解：</a:t>
            </a:r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nimBg="1"/>
      <p:bldP spid="26628" grpId="0" bldLvl="0" animBg="1"/>
      <p:bldP spid="26629" grpId="0" animBg="1"/>
      <p:bldP spid="26630" grpId="0" animBg="1"/>
      <p:bldP spid="26631" grpId="0" animBg="1"/>
      <p:bldP spid="26632" grpId="0" animBg="1"/>
      <p:bldP spid="26633" grpId="0" animBg="1"/>
      <p:bldP spid="266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99FB439-B1AF-5390-016D-EA20DADD99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判断反馈类型</a:t>
            </a:r>
          </a:p>
        </p:txBody>
      </p:sp>
      <p:graphicFrame>
        <p:nvGraphicFramePr>
          <p:cNvPr id="27651" name="Object 3">
            <a:extLst>
              <a:ext uri="{FF2B5EF4-FFF2-40B4-BE49-F238E27FC236}">
                <a16:creationId xmlns:a16="http://schemas.microsoft.com/office/drawing/2014/main" id="{C544F9BB-530F-CF48-32B4-1346460A22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2875" y="3519488"/>
          <a:ext cx="43434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46200" imgH="857250" progId="PBrush">
                  <p:embed/>
                </p:oleObj>
              </mc:Choice>
              <mc:Fallback>
                <p:oleObj r:id="rId4" imgW="1346200" imgH="857250" progId="PBrush">
                  <p:embed/>
                  <p:pic>
                    <p:nvPicPr>
                      <p:cNvPr id="27651" name="Object 3">
                        <a:extLst>
                          <a:ext uri="{FF2B5EF4-FFF2-40B4-BE49-F238E27FC236}">
                            <a16:creationId xmlns:a16="http://schemas.microsoft.com/office/drawing/2014/main" id="{C544F9BB-530F-CF48-32B4-1346460A22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3519488"/>
                        <a:ext cx="43434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10">
            <a:extLst>
              <a:ext uri="{FF2B5EF4-FFF2-40B4-BE49-F238E27FC236}">
                <a16:creationId xmlns:a16="http://schemas.microsoft.com/office/drawing/2014/main" id="{7062921E-1931-4615-EEB9-81A776F56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524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12">
            <a:extLst>
              <a:ext uri="{FF2B5EF4-FFF2-40B4-BE49-F238E27FC236}">
                <a16:creationId xmlns:a16="http://schemas.microsoft.com/office/drawing/2014/main" id="{A492D348-F552-E754-36D6-B28043B18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5240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7654" name="Text Box 13">
            <a:extLst>
              <a:ext uri="{FF2B5EF4-FFF2-40B4-BE49-F238E27FC236}">
                <a16:creationId xmlns:a16="http://schemas.microsoft.com/office/drawing/2014/main" id="{AAC29012-9E3C-A8D6-BB73-A2BA03632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5240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id</a:t>
            </a:r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  <p:bldP spid="27652" grpId="0" animBg="1"/>
      <p:bldP spid="27653" grpId="0" animBg="1"/>
      <p:bldP spid="276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6C6E1B5-696C-ABDF-634C-47BC03E497A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电流串联负反馈</a:t>
            </a:r>
          </a:p>
        </p:txBody>
      </p:sp>
      <p:graphicFrame>
        <p:nvGraphicFramePr>
          <p:cNvPr id="28675" name="Object 3">
            <a:extLst>
              <a:ext uri="{FF2B5EF4-FFF2-40B4-BE49-F238E27FC236}">
                <a16:creationId xmlns:a16="http://schemas.microsoft.com/office/drawing/2014/main" id="{3B4165FB-CB88-8800-A6CC-A35C22DD17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143000"/>
          <a:ext cx="43434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46200" imgH="857250" progId="PBrush">
                  <p:embed/>
                </p:oleObj>
              </mc:Choice>
              <mc:Fallback>
                <p:oleObj r:id="rId5" imgW="1346200" imgH="857250" progId="PBrush">
                  <p:embed/>
                  <p:pic>
                    <p:nvPicPr>
                      <p:cNvPr id="28675" name="Object 3">
                        <a:extLst>
                          <a:ext uri="{FF2B5EF4-FFF2-40B4-BE49-F238E27FC236}">
                            <a16:creationId xmlns:a16="http://schemas.microsoft.com/office/drawing/2014/main" id="{3B4165FB-CB88-8800-A6CC-A35C22DD17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143000"/>
                        <a:ext cx="43434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>
            <a:extLst>
              <a:ext uri="{FF2B5EF4-FFF2-40B4-BE49-F238E27FC236}">
                <a16:creationId xmlns:a16="http://schemas.microsoft.com/office/drawing/2014/main" id="{EDC4A9A0-922E-86BA-2F1D-408A306F3EBA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219200"/>
            <a:ext cx="1447800" cy="1295400"/>
            <a:chOff x="0" y="0"/>
            <a:chExt cx="912" cy="816"/>
          </a:xfrm>
        </p:grpSpPr>
        <p:sp>
          <p:nvSpPr>
            <p:cNvPr id="27668" name="Rectangle 5">
              <a:extLst>
                <a:ext uri="{FF2B5EF4-FFF2-40B4-BE49-F238E27FC236}">
                  <a16:creationId xmlns:a16="http://schemas.microsoft.com/office/drawing/2014/main" id="{27110056-55C0-95B5-273B-0EA6CF1C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8"/>
              <a:ext cx="864" cy="7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69" name="Text Box 6">
              <a:extLst>
                <a:ext uri="{FF2B5EF4-FFF2-40B4-BE49-F238E27FC236}">
                  <a16:creationId xmlns:a16="http://schemas.microsoft.com/office/drawing/2014/main" id="{F0E82C71-CCAB-C8B1-4A48-D70AFB7F5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0"/>
              <a:ext cx="3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3600">
                  <a:latin typeface="Times New Roman" panose="02020603050405020304" pitchFamily="18" charset="0"/>
                </a:rPr>
                <a:t>A</a:t>
              </a:r>
              <a:endParaRPr lang="zh-CN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460B5554-8AD3-A8A5-FA90-3A03D717B7CF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667000"/>
            <a:ext cx="1447800" cy="1295400"/>
            <a:chOff x="0" y="0"/>
            <a:chExt cx="912" cy="816"/>
          </a:xfrm>
        </p:grpSpPr>
        <p:sp>
          <p:nvSpPr>
            <p:cNvPr id="27666" name="Rectangle 8">
              <a:extLst>
                <a:ext uri="{FF2B5EF4-FFF2-40B4-BE49-F238E27FC236}">
                  <a16:creationId xmlns:a16="http://schemas.microsoft.com/office/drawing/2014/main" id="{C9561DC5-F2F0-06CB-C377-C85693594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64" cy="816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7667" name="Text Box 9">
              <a:extLst>
                <a:ext uri="{FF2B5EF4-FFF2-40B4-BE49-F238E27FC236}">
                  <a16:creationId xmlns:a16="http://schemas.microsoft.com/office/drawing/2014/main" id="{281E53F7-26BF-F1FC-3A98-E3D359399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36"/>
              <a:ext cx="38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chemeClr val="accent1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8ED7A0B-B45D-2AC5-45D4-B6BED1A1D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524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D6164F9A-A86E-EF3B-A8E8-61F78DA27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422525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 sz="28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AC0DFB69-21B2-17D2-0663-4891F56D7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5240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E64C3E51-2A29-09CD-D641-6063BAF56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5240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id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1596581D-FE40-C8BD-D34D-099BACAA0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8194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f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82970C30-0D9B-5C99-6A3A-331CFB3DA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2192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8" name="AutoShape 16">
            <a:extLst>
              <a:ext uri="{FF2B5EF4-FFF2-40B4-BE49-F238E27FC236}">
                <a16:creationId xmlns:a16="http://schemas.microsoft.com/office/drawing/2014/main" id="{CE043BF4-DE6B-30F9-BE76-892EAA00C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2743200"/>
            <a:ext cx="3581400" cy="1600200"/>
          </a:xfrm>
          <a:prstGeom prst="wedgeRoundRectCallout">
            <a:avLst>
              <a:gd name="adj1" fmla="val 69417"/>
              <a:gd name="adj2" fmla="val -100199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反馈信号和输入信号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加于输入回路</a:t>
            </a:r>
            <a:r>
              <a:rPr lang="zh-CN" altLang="en-US" sz="2400">
                <a:latin typeface="Times New Roman" panose="02020603050405020304" pitchFamily="18" charset="0"/>
              </a:rPr>
              <a:t>两点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时，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瞬时极性</a:t>
            </a:r>
            <a:r>
              <a:rPr lang="zh-CN" altLang="en-US" sz="2400">
                <a:latin typeface="Times New Roman" panose="02020603050405020304" pitchFamily="18" charset="0"/>
              </a:rPr>
              <a:t>相同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为负反馈。</a:t>
            </a:r>
          </a:p>
        </p:txBody>
      </p:sp>
      <p:grpSp>
        <p:nvGrpSpPr>
          <p:cNvPr id="4" name="Group 17">
            <a:extLst>
              <a:ext uri="{FF2B5EF4-FFF2-40B4-BE49-F238E27FC236}">
                <a16:creationId xmlns:a16="http://schemas.microsoft.com/office/drawing/2014/main" id="{B50CE88B-3371-7F23-C78A-DCE880C1C91D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1828800"/>
            <a:ext cx="1219200" cy="579438"/>
            <a:chOff x="0" y="0"/>
            <a:chExt cx="768" cy="365"/>
          </a:xfrm>
        </p:grpSpPr>
        <p:sp>
          <p:nvSpPr>
            <p:cNvPr id="27664" name="Line 18">
              <a:extLst>
                <a:ext uri="{FF2B5EF4-FFF2-40B4-BE49-F238E27FC236}">
                  <a16:creationId xmlns:a16="http://schemas.microsoft.com/office/drawing/2014/main" id="{5E3EEC08-4CFE-7CD0-6CF5-BAF11A88A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6"/>
              <a:ext cx="336" cy="0"/>
            </a:xfrm>
            <a:prstGeom prst="line">
              <a:avLst/>
            </a:prstGeom>
            <a:noFill/>
            <a:ln w="38100">
              <a:solidFill>
                <a:srgbClr val="FF0707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27665" name="Text Box 19">
              <a:extLst>
                <a:ext uri="{FF2B5EF4-FFF2-40B4-BE49-F238E27FC236}">
                  <a16:creationId xmlns:a16="http://schemas.microsoft.com/office/drawing/2014/main" id="{21E1EB7A-1FC4-ED9B-97F7-32945583B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76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i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o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2E104F3-AF30-C137-1C9C-6779ABF85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495800"/>
            <a:ext cx="6781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输出</a:t>
            </a:r>
            <a:r>
              <a:rPr lang="zh-CN" altLang="en-US" sz="2800">
                <a:latin typeface="Times New Roman" panose="02020603050405020304" pitchFamily="18" charset="0"/>
              </a:rPr>
              <a:t>端的取样是电流，</a:t>
            </a:r>
            <a:r>
              <a:rPr lang="zh-CN" altLang="en-US" sz="2400">
                <a:latin typeface="Times New Roman" panose="02020603050405020304" pitchFamily="18" charset="0"/>
              </a:rPr>
              <a:t>所以是电流负反馈。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3A488B4-6F19-C68E-EF46-727368D79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272088"/>
            <a:ext cx="62484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输入端</a:t>
            </a:r>
            <a:r>
              <a:rPr lang="zh-CN" altLang="en-US" sz="2800">
                <a:latin typeface="Times New Roman" panose="02020603050405020304" pitchFamily="18" charset="0"/>
              </a:rPr>
              <a:t>V</a:t>
            </a:r>
            <a:r>
              <a:rPr lang="zh-CN" altLang="en-US" sz="2800" baseline="-25000">
                <a:latin typeface="Times New Roman" panose="02020603050405020304" pitchFamily="18" charset="0"/>
              </a:rPr>
              <a:t>id</a:t>
            </a:r>
            <a:r>
              <a:rPr lang="zh-CN" altLang="en-US" sz="2800">
                <a:latin typeface="Times New Roman" panose="02020603050405020304" pitchFamily="18" charset="0"/>
              </a:rPr>
              <a:t>和V</a:t>
            </a:r>
            <a:r>
              <a:rPr lang="zh-CN" altLang="en-US" sz="2800" baseline="-25000">
                <a:latin typeface="Times New Roman" panose="02020603050405020304" pitchFamily="18" charset="0"/>
              </a:rPr>
              <a:t>f</a:t>
            </a:r>
            <a:r>
              <a:rPr lang="zh-CN" altLang="en-US" sz="2800">
                <a:latin typeface="Times New Roman" panose="02020603050405020304" pitchFamily="18" charset="0"/>
              </a:rPr>
              <a:t>以串联的方式进行比较，</a:t>
            </a:r>
            <a:r>
              <a:rPr lang="zh-CN" altLang="en-US" sz="2400">
                <a:latin typeface="Times New Roman" panose="02020603050405020304" pitchFamily="18" charset="0"/>
              </a:rPr>
              <a:t>所以是串联负反馈。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2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nimBg="1"/>
      <p:bldP spid="28682" grpId="0" animBg="1"/>
      <p:bldP spid="28683" grpId="0" animBg="1"/>
      <p:bldP spid="28684" grpId="0" animBg="1"/>
      <p:bldP spid="28685" grpId="0" animBg="1"/>
      <p:bldP spid="28686" grpId="0" animBg="1"/>
      <p:bldP spid="28687" grpId="0" animBg="1"/>
      <p:bldP spid="28688" grpId="0" bldLvl="0" animBg="1"/>
      <p:bldP spid="28692" grpId="0" animBg="1"/>
      <p:bldP spid="286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00485EC-FA55-CA69-0C6D-2EC0CF791A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1828800" cy="1114425"/>
          </a:xfrm>
        </p:spPr>
        <p:txBody>
          <a:bodyPr/>
          <a:lstStyle/>
          <a:p>
            <a:pPr algn="l" eaLnBrk="1" hangingPunct="1"/>
            <a:r>
              <a:rPr lang="zh-CN" altLang="en-US" sz="3600">
                <a:solidFill>
                  <a:srgbClr val="333399"/>
                </a:solidFill>
              </a:rPr>
              <a:t>例5：</a:t>
            </a:r>
            <a:endParaRPr lang="zh-CN" altLang="en-US" sz="4000" b="1">
              <a:solidFill>
                <a:schemeClr val="accent2"/>
              </a:solidFill>
              <a:latin typeface="楷体_GB2312"/>
              <a:ea typeface="楷体_GB2312"/>
              <a:cs typeface="楷体_GB2312"/>
            </a:endParaRP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D2F0F227-CEA0-E932-722A-90F249D75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197475"/>
            <a:ext cx="396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066"/>
                </a:solidFill>
                <a:latin typeface="Times New Roman" panose="02020603050405020304" pitchFamily="18" charset="0"/>
              </a:rPr>
              <a:t>电流串联负反馈</a:t>
            </a:r>
            <a:endParaRPr lang="zh-CN" altLang="en-US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0724" name="Object 4">
            <a:extLst>
              <a:ext uri="{FF2B5EF4-FFF2-40B4-BE49-F238E27FC236}">
                <a16:creationId xmlns:a16="http://schemas.microsoft.com/office/drawing/2014/main" id="{C47B86B1-DCFA-0B57-D8B3-C05B55CDC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143000"/>
          <a:ext cx="4724400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89100" imgH="1301750" progId="PBrush">
                  <p:embed/>
                </p:oleObj>
              </mc:Choice>
              <mc:Fallback>
                <p:oleObj r:id="rId3" imgW="1689100" imgH="1301750" progId="PBrush">
                  <p:embed/>
                  <p:pic>
                    <p:nvPicPr>
                      <p:cNvPr id="30724" name="Object 4">
                        <a:extLst>
                          <a:ext uri="{FF2B5EF4-FFF2-40B4-BE49-F238E27FC236}">
                            <a16:creationId xmlns:a16="http://schemas.microsoft.com/office/drawing/2014/main" id="{C47B86B1-DCFA-0B57-D8B3-C05B55CDC8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143000"/>
                        <a:ext cx="4724400" cy="356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 Box 5">
            <a:extLst>
              <a:ext uri="{FF2B5EF4-FFF2-40B4-BE49-F238E27FC236}">
                <a16:creationId xmlns:a16="http://schemas.microsoft.com/office/drawing/2014/main" id="{F46C4BB8-A997-1209-2BA3-2100CB5AC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28600"/>
            <a:ext cx="8153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Times New Roman" panose="02020603050405020304" pitchFamily="18" charset="0"/>
              </a:rPr>
              <a:t>试分析该电路存在的反馈，并判断其反馈组态。</a:t>
            </a:r>
          </a:p>
        </p:txBody>
      </p:sp>
      <p:graphicFrame>
        <p:nvGraphicFramePr>
          <p:cNvPr id="30726" name="Object 6">
            <a:extLst>
              <a:ext uri="{FF2B5EF4-FFF2-40B4-BE49-F238E27FC236}">
                <a16:creationId xmlns:a16="http://schemas.microsoft.com/office/drawing/2014/main" id="{E3209D21-1FE4-8982-6A3E-EE9817C25F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1143000"/>
          <a:ext cx="4724400" cy="356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689100" imgH="1301750" progId="PBrush">
                  <p:embed/>
                </p:oleObj>
              </mc:Choice>
              <mc:Fallback>
                <p:oleObj r:id="rId5" imgW="1689100" imgH="1301750" progId="PBrush">
                  <p:embed/>
                  <p:pic>
                    <p:nvPicPr>
                      <p:cNvPr id="30726" name="Object 6">
                        <a:extLst>
                          <a:ext uri="{FF2B5EF4-FFF2-40B4-BE49-F238E27FC236}">
                            <a16:creationId xmlns:a16="http://schemas.microsoft.com/office/drawing/2014/main" id="{E3209D21-1FE4-8982-6A3E-EE9817C25F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143000"/>
                        <a:ext cx="4724400" cy="356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AutoShape 7">
            <a:extLst>
              <a:ext uri="{FF2B5EF4-FFF2-40B4-BE49-F238E27FC236}">
                <a16:creationId xmlns:a16="http://schemas.microsoft.com/office/drawing/2014/main" id="{C4226617-CDBA-2A03-4843-B1524E7FC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495800"/>
            <a:ext cx="3581400" cy="1600200"/>
          </a:xfrm>
          <a:prstGeom prst="wedgeRoundRectCallout">
            <a:avLst>
              <a:gd name="adj1" fmla="val 68352"/>
              <a:gd name="adj2" fmla="val -134722"/>
              <a:gd name="adj3" fmla="val 16667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反馈信号和输入信号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加于输入回路</a:t>
            </a:r>
            <a:r>
              <a:rPr lang="zh-CN" altLang="en-US" sz="2400">
                <a:latin typeface="Times New Roman" panose="02020603050405020304" pitchFamily="18" charset="0"/>
              </a:rPr>
              <a:t>两点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时，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瞬时极性</a:t>
            </a:r>
            <a:r>
              <a:rPr lang="zh-CN" altLang="en-US" sz="2400">
                <a:latin typeface="Times New Roman" panose="02020603050405020304" pitchFamily="18" charset="0"/>
              </a:rPr>
              <a:t>相同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为负反馈。</a:t>
            </a: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B70ED3A3-1DA1-5914-0906-F6BCE99DF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17526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解：</a:t>
            </a:r>
            <a:endParaRPr lang="zh-CN" altLang="en-US" sz="240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宋体" panose="02010600030101010101" pitchFamily="2" charset="-122"/>
              </a:rPr>
              <a:t>根据瞬时极性法判断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animBg="1"/>
      <p:bldP spid="30723" grpId="0" animBg="1"/>
      <p:bldP spid="30725" grpId="0" animBg="1"/>
      <p:bldP spid="30727" grpId="0" bldLvl="0" animBg="1"/>
      <p:bldP spid="307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C204923-6C61-6D1B-CC9E-79DC36D625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9050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FF0707"/>
                </a:solidFill>
              </a:rPr>
              <a:t>例6：</a:t>
            </a:r>
            <a:endParaRPr lang="zh-CN" altLang="en-US"/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32164C67-8899-D8DB-724A-11BA15979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4800"/>
            <a:ext cx="632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试判断电路的反馈组态。</a:t>
            </a: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442C2684-6019-EF52-7028-A6062611B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6303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     </a:t>
            </a:r>
          </a:p>
        </p:txBody>
      </p:sp>
      <p:graphicFrame>
        <p:nvGraphicFramePr>
          <p:cNvPr id="31749" name="Object 6">
            <a:extLst>
              <a:ext uri="{FF2B5EF4-FFF2-40B4-BE49-F238E27FC236}">
                <a16:creationId xmlns:a16="http://schemas.microsoft.com/office/drawing/2014/main" id="{D5B93CFD-A6BD-B8AF-A59E-4346AACCDA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78000" imgH="1479550" progId="PBrush">
                  <p:embed/>
                </p:oleObj>
              </mc:Choice>
              <mc:Fallback>
                <p:oleObj r:id="rId4" imgW="1778000" imgH="1479550" progId="PBrush">
                  <p:embed/>
                  <p:pic>
                    <p:nvPicPr>
                      <p:cNvPr id="31749" name="Object 6">
                        <a:extLst>
                          <a:ext uri="{FF2B5EF4-FFF2-40B4-BE49-F238E27FC236}">
                            <a16:creationId xmlns:a16="http://schemas.microsoft.com/office/drawing/2014/main" id="{D5B93CFD-A6BD-B8AF-A59E-4346AACCDA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7">
            <a:extLst>
              <a:ext uri="{FF2B5EF4-FFF2-40B4-BE49-F238E27FC236}">
                <a16:creationId xmlns:a16="http://schemas.microsoft.com/office/drawing/2014/main" id="{CDE8C76B-03FA-79A6-BEE3-3D4A453DB3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78000" imgH="1479550" progId="PBrush">
                  <p:embed/>
                </p:oleObj>
              </mc:Choice>
              <mc:Fallback>
                <p:oleObj r:id="rId6" imgW="1778000" imgH="1479550" progId="PBrush">
                  <p:embed/>
                  <p:pic>
                    <p:nvPicPr>
                      <p:cNvPr id="31750" name="Object 7">
                        <a:extLst>
                          <a:ext uri="{FF2B5EF4-FFF2-40B4-BE49-F238E27FC236}">
                            <a16:creationId xmlns:a16="http://schemas.microsoft.com/office/drawing/2014/main" id="{CDE8C76B-03FA-79A6-BEE3-3D4A453DB3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8">
            <a:extLst>
              <a:ext uri="{FF2B5EF4-FFF2-40B4-BE49-F238E27FC236}">
                <a16:creationId xmlns:a16="http://schemas.microsoft.com/office/drawing/2014/main" id="{7ABBD5E4-D6DA-4CB5-53F2-B03346A845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778000" imgH="1479550" progId="PBrush">
                  <p:embed/>
                </p:oleObj>
              </mc:Choice>
              <mc:Fallback>
                <p:oleObj r:id="rId8" imgW="1778000" imgH="1479550" progId="PBrush">
                  <p:embed/>
                  <p:pic>
                    <p:nvPicPr>
                      <p:cNvPr id="31751" name="Object 8">
                        <a:extLst>
                          <a:ext uri="{FF2B5EF4-FFF2-40B4-BE49-F238E27FC236}">
                            <a16:creationId xmlns:a16="http://schemas.microsoft.com/office/drawing/2014/main" id="{7ABBD5E4-D6DA-4CB5-53F2-B03346A845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9">
            <a:extLst>
              <a:ext uri="{FF2B5EF4-FFF2-40B4-BE49-F238E27FC236}">
                <a16:creationId xmlns:a16="http://schemas.microsoft.com/office/drawing/2014/main" id="{476CBF85-544E-E423-2267-F3201238C5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778000" imgH="1479550" progId="PBrush">
                  <p:embed/>
                </p:oleObj>
              </mc:Choice>
              <mc:Fallback>
                <p:oleObj r:id="rId10" imgW="1778000" imgH="1479550" progId="PBrush">
                  <p:embed/>
                  <p:pic>
                    <p:nvPicPr>
                      <p:cNvPr id="31752" name="Object 9">
                        <a:extLst>
                          <a:ext uri="{FF2B5EF4-FFF2-40B4-BE49-F238E27FC236}">
                            <a16:creationId xmlns:a16="http://schemas.microsoft.com/office/drawing/2014/main" id="{476CBF85-544E-E423-2267-F3201238C5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10">
            <a:extLst>
              <a:ext uri="{FF2B5EF4-FFF2-40B4-BE49-F238E27FC236}">
                <a16:creationId xmlns:a16="http://schemas.microsoft.com/office/drawing/2014/main" id="{16DD31BB-A32C-1699-3797-83B5C99A9C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78000" imgH="1479550" progId="PBrush">
                  <p:embed/>
                </p:oleObj>
              </mc:Choice>
              <mc:Fallback>
                <p:oleObj r:id="rId12" imgW="1778000" imgH="1479550" progId="PBrush">
                  <p:embed/>
                  <p:pic>
                    <p:nvPicPr>
                      <p:cNvPr id="31753" name="Object 10">
                        <a:extLst>
                          <a:ext uri="{FF2B5EF4-FFF2-40B4-BE49-F238E27FC236}">
                            <a16:creationId xmlns:a16="http://schemas.microsoft.com/office/drawing/2014/main" id="{16DD31BB-A32C-1699-3797-83B5C99A9C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1">
            <a:extLst>
              <a:ext uri="{FF2B5EF4-FFF2-40B4-BE49-F238E27FC236}">
                <a16:creationId xmlns:a16="http://schemas.microsoft.com/office/drawing/2014/main" id="{D94953DD-5DEE-DDF3-C2DC-77925D8BE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78000" imgH="1479550" progId="PBrush">
                  <p:embed/>
                </p:oleObj>
              </mc:Choice>
              <mc:Fallback>
                <p:oleObj r:id="rId14" imgW="1778000" imgH="1479550" progId="PBrush">
                  <p:embed/>
                  <p:pic>
                    <p:nvPicPr>
                      <p:cNvPr id="31754" name="Object 11">
                        <a:extLst>
                          <a:ext uri="{FF2B5EF4-FFF2-40B4-BE49-F238E27FC236}">
                            <a16:creationId xmlns:a16="http://schemas.microsoft.com/office/drawing/2014/main" id="{D94953DD-5DEE-DDF3-C2DC-77925D8BED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CONMU1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47" grpId="0" animBg="1"/>
      <p:bldP spid="317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1B5573A-B116-1582-19D9-A480155147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1905000" cy="1143000"/>
          </a:xfrm>
        </p:spPr>
        <p:txBody>
          <a:bodyPr/>
          <a:lstStyle/>
          <a:p>
            <a:pPr eaLnBrk="1" hangingPunct="1"/>
            <a:r>
              <a:rPr lang="zh-CN" altLang="en-US" sz="3600">
                <a:solidFill>
                  <a:srgbClr val="FF0707"/>
                </a:solidFill>
              </a:rPr>
              <a:t>例6：</a:t>
            </a:r>
            <a:endParaRPr lang="zh-CN" altLang="en-US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23711B92-FA26-4A96-D306-CEDEEF955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4800"/>
            <a:ext cx="6324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试判断电路的反馈组态。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2CFE7AB-463D-5833-28F2-6EEF7E0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630363"/>
            <a:ext cx="3886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0707"/>
                </a:solidFill>
                <a:latin typeface="Times New Roman" panose="02020603050405020304" pitchFamily="18" charset="0"/>
              </a:rPr>
              <a:t>解:</a:t>
            </a:r>
            <a:r>
              <a:rPr lang="zh-CN" altLang="en-US" sz="2800"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根据瞬时极性法</a:t>
            </a:r>
            <a:r>
              <a:rPr lang="zh-CN" altLang="en-US" sz="2800">
                <a:latin typeface="Times New Roman" panose="02020603050405020304" pitchFamily="18" charset="0"/>
              </a:rPr>
              <a:t>       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F0CCEFBE-93D8-0CA1-CFE6-E86CEEEF2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953000"/>
            <a:ext cx="784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   </a:t>
            </a:r>
            <a:r>
              <a:rPr lang="zh-CN" altLang="en-US" sz="280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latin typeface="Times New Roman" panose="02020603050405020304" pitchFamily="18" charset="0"/>
              </a:rPr>
              <a:t>经</a:t>
            </a:r>
            <a:r>
              <a:rPr lang="zh-CN" altLang="en-US" sz="2800" i="1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800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f </a:t>
            </a:r>
            <a:r>
              <a:rPr lang="zh-CN" altLang="en-US" sz="2800">
                <a:latin typeface="Times New Roman" panose="02020603050405020304" pitchFamily="18" charset="0"/>
              </a:rPr>
              <a:t>加在</a:t>
            </a:r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sz="2000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</a:rPr>
              <a:t>上是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交流负反馈</a:t>
            </a:r>
            <a:r>
              <a:rPr lang="zh-CN" altLang="en-US" sz="2800">
                <a:latin typeface="Times New Roman" panose="02020603050405020304" pitchFamily="18" charset="0"/>
              </a:rPr>
              <a:t>。反馈信号和输入信号加在T</a:t>
            </a:r>
            <a:r>
              <a:rPr lang="zh-CN" altLang="en-US" sz="2000" baseline="-25000">
                <a:latin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</a:rPr>
              <a:t>两个输入电极，故为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串联反馈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  <a:r>
              <a:rPr lang="zh-CN" altLang="en-US" sz="2800">
                <a:solidFill>
                  <a:schemeClr val="bg2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800">
                <a:latin typeface="Times New Roman" panose="02020603050405020304" pitchFamily="18" charset="0"/>
              </a:rPr>
              <a:t>电压串联负反馈。</a:t>
            </a:r>
          </a:p>
        </p:txBody>
      </p:sp>
      <p:graphicFrame>
        <p:nvGraphicFramePr>
          <p:cNvPr id="32774" name="Object 6">
            <a:extLst>
              <a:ext uri="{FF2B5EF4-FFF2-40B4-BE49-F238E27FC236}">
                <a16:creationId xmlns:a16="http://schemas.microsoft.com/office/drawing/2014/main" id="{1B930158-7266-3B84-6CC0-1D84A8525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78000" imgH="1479550" progId="PBrush">
                  <p:embed/>
                </p:oleObj>
              </mc:Choice>
              <mc:Fallback>
                <p:oleObj r:id="rId4" imgW="1778000" imgH="1479550" progId="PBrush">
                  <p:embed/>
                  <p:pic>
                    <p:nvPicPr>
                      <p:cNvPr id="32774" name="Object 6">
                        <a:extLst>
                          <a:ext uri="{FF2B5EF4-FFF2-40B4-BE49-F238E27FC236}">
                            <a16:creationId xmlns:a16="http://schemas.microsoft.com/office/drawing/2014/main" id="{1B930158-7266-3B84-6CC0-1D84A8525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5" name="Object 7">
            <a:extLst>
              <a:ext uri="{FF2B5EF4-FFF2-40B4-BE49-F238E27FC236}">
                <a16:creationId xmlns:a16="http://schemas.microsoft.com/office/drawing/2014/main" id="{2505F8CC-9655-6809-4476-FB4B761F9D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78000" imgH="1479550" progId="PBrush">
                  <p:embed/>
                </p:oleObj>
              </mc:Choice>
              <mc:Fallback>
                <p:oleObj r:id="rId6" imgW="1778000" imgH="1479550" progId="PBrush">
                  <p:embed/>
                  <p:pic>
                    <p:nvPicPr>
                      <p:cNvPr id="32775" name="Object 7">
                        <a:extLst>
                          <a:ext uri="{FF2B5EF4-FFF2-40B4-BE49-F238E27FC236}">
                            <a16:creationId xmlns:a16="http://schemas.microsoft.com/office/drawing/2014/main" id="{2505F8CC-9655-6809-4476-FB4B761F9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8">
            <a:extLst>
              <a:ext uri="{FF2B5EF4-FFF2-40B4-BE49-F238E27FC236}">
                <a16:creationId xmlns:a16="http://schemas.microsoft.com/office/drawing/2014/main" id="{CA21944F-FD56-4512-632D-B5BDE14F34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778000" imgH="1479550" progId="PBrush">
                  <p:embed/>
                </p:oleObj>
              </mc:Choice>
              <mc:Fallback>
                <p:oleObj r:id="rId8" imgW="1778000" imgH="1479550" progId="PBrush">
                  <p:embed/>
                  <p:pic>
                    <p:nvPicPr>
                      <p:cNvPr id="32776" name="Object 8">
                        <a:extLst>
                          <a:ext uri="{FF2B5EF4-FFF2-40B4-BE49-F238E27FC236}">
                            <a16:creationId xmlns:a16="http://schemas.microsoft.com/office/drawing/2014/main" id="{CA21944F-FD56-4512-632D-B5BDE14F34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7" name="Object 9">
            <a:extLst>
              <a:ext uri="{FF2B5EF4-FFF2-40B4-BE49-F238E27FC236}">
                <a16:creationId xmlns:a16="http://schemas.microsoft.com/office/drawing/2014/main" id="{EFE6A448-1FDB-AE38-DE2A-6AC61B84D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778000" imgH="1479550" progId="PBrush">
                  <p:embed/>
                </p:oleObj>
              </mc:Choice>
              <mc:Fallback>
                <p:oleObj r:id="rId10" imgW="1778000" imgH="1479550" progId="PBrush">
                  <p:embed/>
                  <p:pic>
                    <p:nvPicPr>
                      <p:cNvPr id="32777" name="Object 9">
                        <a:extLst>
                          <a:ext uri="{FF2B5EF4-FFF2-40B4-BE49-F238E27FC236}">
                            <a16:creationId xmlns:a16="http://schemas.microsoft.com/office/drawing/2014/main" id="{EFE6A448-1FDB-AE38-DE2A-6AC61B84D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8" name="Object 10">
            <a:extLst>
              <a:ext uri="{FF2B5EF4-FFF2-40B4-BE49-F238E27FC236}">
                <a16:creationId xmlns:a16="http://schemas.microsoft.com/office/drawing/2014/main" id="{3D899474-0A53-2FBE-A2EA-016904C392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78000" imgH="1479550" progId="PBrush">
                  <p:embed/>
                </p:oleObj>
              </mc:Choice>
              <mc:Fallback>
                <p:oleObj r:id="rId12" imgW="1778000" imgH="1479550" progId="PBrush">
                  <p:embed/>
                  <p:pic>
                    <p:nvPicPr>
                      <p:cNvPr id="32778" name="Object 10">
                        <a:extLst>
                          <a:ext uri="{FF2B5EF4-FFF2-40B4-BE49-F238E27FC236}">
                            <a16:creationId xmlns:a16="http://schemas.microsoft.com/office/drawing/2014/main" id="{3D899474-0A53-2FBE-A2EA-016904C392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9" name="Object 11">
            <a:extLst>
              <a:ext uri="{FF2B5EF4-FFF2-40B4-BE49-F238E27FC236}">
                <a16:creationId xmlns:a16="http://schemas.microsoft.com/office/drawing/2014/main" id="{631F4BAD-BB04-3D27-8D8C-A4AE10AD54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78000" imgH="1479550" progId="PBrush">
                  <p:embed/>
                </p:oleObj>
              </mc:Choice>
              <mc:Fallback>
                <p:oleObj r:id="rId14" imgW="1778000" imgH="1479550" progId="PBrush">
                  <p:embed/>
                  <p:pic>
                    <p:nvPicPr>
                      <p:cNvPr id="32779" name="Object 11">
                        <a:extLst>
                          <a:ext uri="{FF2B5EF4-FFF2-40B4-BE49-F238E27FC236}">
                            <a16:creationId xmlns:a16="http://schemas.microsoft.com/office/drawing/2014/main" id="{631F4BAD-BB04-3D27-8D8C-A4AE10AD54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0" name="Text Box 12">
            <a:extLst>
              <a:ext uri="{FF2B5EF4-FFF2-40B4-BE49-F238E27FC236}">
                <a16:creationId xmlns:a16="http://schemas.microsoft.com/office/drawing/2014/main" id="{7DD655E8-95F8-7FA8-A396-6868D7F8A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514600"/>
            <a:ext cx="41910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经电阻</a:t>
            </a:r>
            <a:r>
              <a:rPr lang="zh-CN" altLang="en-US" sz="2800" i="1">
                <a:solidFill>
                  <a:srgbClr val="0066FF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sz="2000" baseline="-2500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</a:rPr>
              <a:t>加在基极</a:t>
            </a:r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2000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800">
                <a:latin typeface="Times New Roman" panose="02020603050405020304" pitchFamily="18" charset="0"/>
              </a:rPr>
              <a:t>上的是</a:t>
            </a:r>
            <a:r>
              <a:rPr lang="zh-CN" altLang="en-US" sz="2800">
                <a:solidFill>
                  <a:srgbClr val="FF0707"/>
                </a:solidFill>
                <a:latin typeface="Times New Roman" panose="02020603050405020304" pitchFamily="18" charset="0"/>
              </a:rPr>
              <a:t>电流并联负反馈</a:t>
            </a:r>
            <a:r>
              <a:rPr lang="zh-CN" altLang="en-US" sz="2800">
                <a:solidFill>
                  <a:schemeClr val="bg2"/>
                </a:solidFill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CONMU1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>
            <a:extLst>
              <a:ext uri="{FF2B5EF4-FFF2-40B4-BE49-F238E27FC236}">
                <a16:creationId xmlns:a16="http://schemas.microsoft.com/office/drawing/2014/main" id="{3A3EF296-8514-A8F6-F47D-954C2C5FA0A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/>
          <a:stretch>
            <a:fillRect/>
          </a:stretch>
        </p:blipFill>
        <p:spPr>
          <a:xfrm>
            <a:off x="0" y="1917700"/>
            <a:ext cx="7912100" cy="4738688"/>
          </a:xfrm>
        </p:spPr>
      </p:pic>
      <p:sp>
        <p:nvSpPr>
          <p:cNvPr id="4100" name="横卷形 10243">
            <a:extLst>
              <a:ext uri="{FF2B5EF4-FFF2-40B4-BE49-F238E27FC236}">
                <a16:creationId xmlns:a16="http://schemas.microsoft.com/office/drawing/2014/main" id="{84F8308E-587C-2252-2724-4CC11830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9725" y="517525"/>
            <a:ext cx="4876800" cy="900113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chemeClr val="accent1"/>
                </a:solidFill>
              </a:rPr>
              <a:t>如何判断有反馈？</a:t>
            </a:r>
            <a:endParaRPr lang="zh-CN" altLang="en-US" sz="3600">
              <a:solidFill>
                <a:srgbClr val="FFFF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横卷形 10243">
            <a:extLst>
              <a:ext uri="{FF2B5EF4-FFF2-40B4-BE49-F238E27FC236}">
                <a16:creationId xmlns:a16="http://schemas.microsoft.com/office/drawing/2014/main" id="{BAD67A8B-D715-1F65-39B6-92709860A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517525"/>
            <a:ext cx="6731000" cy="900113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sym typeface="宋体" panose="02010600030101010101" pitchFamily="2" charset="-122"/>
              </a:rPr>
              <a:t>负反馈对放大电路性能的影响？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07DCCAB8-6682-1F06-566B-A66399BDE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781175"/>
            <a:ext cx="598963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35841">
            <a:extLst>
              <a:ext uri="{FF2B5EF4-FFF2-40B4-BE49-F238E27FC236}">
                <a16:creationId xmlns:a16="http://schemas.microsoft.com/office/drawing/2014/main" id="{069450AF-9517-A508-5CCF-9CCE738CD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graphicFrame>
        <p:nvGraphicFramePr>
          <p:cNvPr id="32771" name="对象 35847">
            <a:extLst>
              <a:ext uri="{FF2B5EF4-FFF2-40B4-BE49-F238E27FC236}">
                <a16:creationId xmlns:a16="http://schemas.microsoft.com/office/drawing/2014/main" id="{EB281D2B-A7FA-E901-685A-82ACDBD74E6C}"/>
              </a:ext>
            </a:extLst>
          </p:cNvPr>
          <p:cNvGraphicFramePr>
            <a:graphicFrameLocks/>
          </p:cNvGraphicFramePr>
          <p:nvPr/>
        </p:nvGraphicFramePr>
        <p:xfrm>
          <a:off x="1927225" y="4594225"/>
          <a:ext cx="3513138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11250" imgH="508000" progId="PBrush">
                  <p:embed/>
                </p:oleObj>
              </mc:Choice>
              <mc:Fallback>
                <p:oleObj r:id="rId2" imgW="1111250" imgH="508000" progId="PBrush">
                  <p:embed/>
                  <p:pic>
                    <p:nvPicPr>
                      <p:cNvPr id="32771" name="对象 35847">
                        <a:extLst>
                          <a:ext uri="{FF2B5EF4-FFF2-40B4-BE49-F238E27FC236}">
                            <a16:creationId xmlns:a16="http://schemas.microsoft.com/office/drawing/2014/main" id="{EB281D2B-A7FA-E901-685A-82ACDBD74E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4594225"/>
                        <a:ext cx="3513138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横卷形 10243">
            <a:extLst>
              <a:ext uri="{FF2B5EF4-FFF2-40B4-BE49-F238E27FC236}">
                <a16:creationId xmlns:a16="http://schemas.microsoft.com/office/drawing/2014/main" id="{D3AC722E-53C3-10ED-AF57-5E550F59C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74638"/>
            <a:ext cx="673100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sym typeface="宋体" panose="02010600030101010101" pitchFamily="2" charset="-122"/>
              </a:rPr>
              <a:t>负反馈放大电路的</a:t>
            </a:r>
            <a:r>
              <a:rPr lang="zh-CN" altLang="en-US" sz="3600" b="1">
                <a:solidFill>
                  <a:schemeClr val="accent2"/>
                </a:solidFill>
                <a:sym typeface="宋体" panose="02010600030101010101" pitchFamily="2" charset="-122"/>
              </a:rPr>
              <a:t>闭环增益</a:t>
            </a:r>
            <a:r>
              <a:rPr lang="zh-CN" altLang="en-US" sz="3600" b="1">
                <a:solidFill>
                  <a:srgbClr val="FF0000"/>
                </a:solidFill>
                <a:sym typeface="宋体" panose="02010600030101010101" pitchFamily="2" charset="-122"/>
              </a:rPr>
              <a:t>？</a:t>
            </a:r>
            <a:endParaRPr lang="zh-CN" altLang="en-US" sz="3600" b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  <p:pic>
        <p:nvPicPr>
          <p:cNvPr id="32773" name="图片 2">
            <a:extLst>
              <a:ext uri="{FF2B5EF4-FFF2-40B4-BE49-F238E27FC236}">
                <a16:creationId xmlns:a16="http://schemas.microsoft.com/office/drawing/2014/main" id="{C3AB77DC-9580-E503-24D0-BB972524B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1143000"/>
            <a:ext cx="59563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4" name="对象 3">
            <a:hlinkClick r:id="" action="ppaction://ole?verb=1"/>
            <a:extLst>
              <a:ext uri="{FF2B5EF4-FFF2-40B4-BE49-F238E27FC236}">
                <a16:creationId xmlns:a16="http://schemas.microsoft.com/office/drawing/2014/main" id="{5176B4B4-E1EA-EA3C-3276-6CB4B4CD5B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313" y="1571625"/>
          <a:ext cx="2947987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8968700" imgH="20485100" progId="Equation.KSEE3">
                  <p:embed/>
                </p:oleObj>
              </mc:Choice>
              <mc:Fallback>
                <p:oleObj r:id="rId5" imgW="28968700" imgH="20485100" progId="Equation.KSEE3">
                  <p:embed/>
                  <p:pic>
                    <p:nvPicPr>
                      <p:cNvPr id="32774" name="对象 3">
                        <a:hlinkClick r:id="" action="ppaction://ole?verb=1"/>
                        <a:extLst>
                          <a:ext uri="{FF2B5EF4-FFF2-40B4-BE49-F238E27FC236}">
                            <a16:creationId xmlns:a16="http://schemas.microsoft.com/office/drawing/2014/main" id="{5176B4B4-E1EA-EA3C-3276-6CB4B4CD5B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571625"/>
                        <a:ext cx="2947987" cy="208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对象 36866">
            <a:extLst>
              <a:ext uri="{FF2B5EF4-FFF2-40B4-BE49-F238E27FC236}">
                <a16:creationId xmlns:a16="http://schemas.microsoft.com/office/drawing/2014/main" id="{3CBC36B7-0E53-C63C-3390-AE9C03DD53A1}"/>
              </a:ext>
            </a:extLst>
          </p:cNvPr>
          <p:cNvGraphicFramePr>
            <a:graphicFrameLocks/>
          </p:cNvGraphicFramePr>
          <p:nvPr/>
        </p:nvGraphicFramePr>
        <p:xfrm>
          <a:off x="2120900" y="5003800"/>
          <a:ext cx="4471988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92400" imgH="1212850" progId="PBrush">
                  <p:embed/>
                </p:oleObj>
              </mc:Choice>
              <mc:Fallback>
                <p:oleObj r:id="rId2" imgW="2692400" imgH="1212850" progId="PBrush">
                  <p:embed/>
                  <p:pic>
                    <p:nvPicPr>
                      <p:cNvPr id="33794" name="对象 36866">
                        <a:extLst>
                          <a:ext uri="{FF2B5EF4-FFF2-40B4-BE49-F238E27FC236}">
                            <a16:creationId xmlns:a16="http://schemas.microsoft.com/office/drawing/2014/main" id="{3CBC36B7-0E53-C63C-3390-AE9C03DD53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5003800"/>
                        <a:ext cx="4471988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横卷形 10243">
            <a:extLst>
              <a:ext uri="{FF2B5EF4-FFF2-40B4-BE49-F238E27FC236}">
                <a16:creationId xmlns:a16="http://schemas.microsoft.com/office/drawing/2014/main" id="{B05703A2-8071-7858-25FC-F9760D814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74638"/>
            <a:ext cx="673100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提高了增益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的稳定性</a:t>
            </a:r>
          </a:p>
        </p:txBody>
      </p:sp>
      <p:pic>
        <p:nvPicPr>
          <p:cNvPr id="33796" name="图片 1">
            <a:extLst>
              <a:ext uri="{FF2B5EF4-FFF2-40B4-BE49-F238E27FC236}">
                <a16:creationId xmlns:a16="http://schemas.microsoft.com/office/drawing/2014/main" id="{201FDC6B-1346-FF04-29A4-38055A267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174750"/>
            <a:ext cx="7439025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4">
            <a:extLst>
              <a:ext uri="{FF2B5EF4-FFF2-40B4-BE49-F238E27FC236}">
                <a16:creationId xmlns:a16="http://schemas.microsoft.com/office/drawing/2014/main" id="{EAA6080B-EF4E-509D-5213-934030C0F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3" y="5786438"/>
            <a:ext cx="2143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输入量接近反馈量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横卷形 10243">
            <a:extLst>
              <a:ext uri="{FF2B5EF4-FFF2-40B4-BE49-F238E27FC236}">
                <a16:creationId xmlns:a16="http://schemas.microsoft.com/office/drawing/2014/main" id="{8FEB8034-3157-6015-6DD6-C99B4D276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39688"/>
            <a:ext cx="8324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减小</a:t>
            </a: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放大器内部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的非线性和噪声</a:t>
            </a:r>
          </a:p>
        </p:txBody>
      </p:sp>
      <p:pic>
        <p:nvPicPr>
          <p:cNvPr id="34819" name="图片 1">
            <a:extLst>
              <a:ext uri="{FF2B5EF4-FFF2-40B4-BE49-F238E27FC236}">
                <a16:creationId xmlns:a16="http://schemas.microsoft.com/office/drawing/2014/main" id="{12F51AE8-15ED-301E-2747-1671C90B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71563"/>
            <a:ext cx="5646737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20" name="对象 36866">
            <a:extLst>
              <a:ext uri="{FF2B5EF4-FFF2-40B4-BE49-F238E27FC236}">
                <a16:creationId xmlns:a16="http://schemas.microsoft.com/office/drawing/2014/main" id="{8283FE59-B06B-72E5-746A-1B39E387B9F4}"/>
              </a:ext>
            </a:extLst>
          </p:cNvPr>
          <p:cNvGraphicFramePr>
            <a:graphicFrameLocks/>
          </p:cNvGraphicFramePr>
          <p:nvPr/>
        </p:nvGraphicFramePr>
        <p:xfrm>
          <a:off x="5697538" y="1895475"/>
          <a:ext cx="3322637" cy="182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92400" imgH="1212850" progId="PBrush">
                  <p:embed/>
                </p:oleObj>
              </mc:Choice>
              <mc:Fallback>
                <p:oleObj r:id="rId3" imgW="2692400" imgH="1212850" progId="PBrush">
                  <p:embed/>
                  <p:pic>
                    <p:nvPicPr>
                      <p:cNvPr id="34820" name="对象 36866">
                        <a:extLst>
                          <a:ext uri="{FF2B5EF4-FFF2-40B4-BE49-F238E27FC236}">
                            <a16:creationId xmlns:a16="http://schemas.microsoft.com/office/drawing/2014/main" id="{8283FE59-B06B-72E5-746A-1B39E387B9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1895475"/>
                        <a:ext cx="3322637" cy="182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1">
            <a:extLst>
              <a:ext uri="{FF2B5EF4-FFF2-40B4-BE49-F238E27FC236}">
                <a16:creationId xmlns:a16="http://schemas.microsoft.com/office/drawing/2014/main" id="{FD6B6979-1B4A-2D5D-1488-D4351BFA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62100"/>
            <a:ext cx="7686675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横卷形 10243">
            <a:extLst>
              <a:ext uri="{FF2B5EF4-FFF2-40B4-BE49-F238E27FC236}">
                <a16:creationId xmlns:a16="http://schemas.microsoft.com/office/drawing/2014/main" id="{BA72E81A-AA77-4AD5-B16B-8FEB5BB4A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74638"/>
            <a:ext cx="673100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拓宽了通频带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>
            <a:extLst>
              <a:ext uri="{FF2B5EF4-FFF2-40B4-BE49-F238E27FC236}">
                <a16:creationId xmlns:a16="http://schemas.microsoft.com/office/drawing/2014/main" id="{3C98529F-119B-0233-DA84-E8A16695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19200"/>
            <a:ext cx="7600950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横卷形 10243">
            <a:extLst>
              <a:ext uri="{FF2B5EF4-FFF2-40B4-BE49-F238E27FC236}">
                <a16:creationId xmlns:a16="http://schemas.microsoft.com/office/drawing/2014/main" id="{2ADE75DA-B33C-D90E-B3FD-B7B5FD593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63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对输入电阻和输出电阻的影响</a:t>
            </a:r>
          </a:p>
        </p:txBody>
      </p:sp>
      <p:graphicFrame>
        <p:nvGraphicFramePr>
          <p:cNvPr id="36868" name="对象 2">
            <a:extLst>
              <a:ext uri="{FF2B5EF4-FFF2-40B4-BE49-F238E27FC236}">
                <a16:creationId xmlns:a16="http://schemas.microsoft.com/office/drawing/2014/main" id="{56EB524E-685B-7658-76DA-70D46469A5AA}"/>
              </a:ext>
            </a:extLst>
          </p:cNvPr>
          <p:cNvGraphicFramePr>
            <a:graphicFrameLocks/>
          </p:cNvGraphicFramePr>
          <p:nvPr/>
        </p:nvGraphicFramePr>
        <p:xfrm>
          <a:off x="1916113" y="4384675"/>
          <a:ext cx="5716587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65500" imgH="1460500" progId="Paint.Picture">
                  <p:embed/>
                </p:oleObj>
              </mc:Choice>
              <mc:Fallback>
                <p:oleObj r:id="rId3" imgW="3365500" imgH="1460500" progId="Paint.Picture">
                  <p:embed/>
                  <p:pic>
                    <p:nvPicPr>
                      <p:cNvPr id="36868" name="对象 2">
                        <a:extLst>
                          <a:ext uri="{FF2B5EF4-FFF2-40B4-BE49-F238E27FC236}">
                            <a16:creationId xmlns:a16="http://schemas.microsoft.com/office/drawing/2014/main" id="{56EB524E-685B-7658-76DA-70D46469A5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4384675"/>
                        <a:ext cx="5716587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6">
            <a:extLst>
              <a:ext uri="{FF2B5EF4-FFF2-40B4-BE49-F238E27FC236}">
                <a16:creationId xmlns:a16="http://schemas.microsoft.com/office/drawing/2014/main" id="{6930CC6F-1494-94B1-5DD0-44E287E86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8" y="4672013"/>
            <a:ext cx="781843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横卷形 10243">
            <a:extLst>
              <a:ext uri="{FF2B5EF4-FFF2-40B4-BE49-F238E27FC236}">
                <a16:creationId xmlns:a16="http://schemas.microsoft.com/office/drawing/2014/main" id="{B810C570-9B45-A86E-4DFF-CF6D1C350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串联负反馈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对输入电阻的影响</a:t>
            </a:r>
          </a:p>
        </p:txBody>
      </p:sp>
      <p:pic>
        <p:nvPicPr>
          <p:cNvPr id="37892" name="图片 2">
            <a:extLst>
              <a:ext uri="{FF2B5EF4-FFF2-40B4-BE49-F238E27FC236}">
                <a16:creationId xmlns:a16="http://schemas.microsoft.com/office/drawing/2014/main" id="{EFC47582-452C-93FB-4E9F-573EDC16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990600"/>
            <a:ext cx="8205787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>
            <a:extLst>
              <a:ext uri="{FF2B5EF4-FFF2-40B4-BE49-F238E27FC236}">
                <a16:creationId xmlns:a16="http://schemas.microsoft.com/office/drawing/2014/main" id="{4D007B54-8FEC-38CC-2B2C-6F387B13A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478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</a:t>
            </a:r>
            <a:r>
              <a:rPr lang="zh-CN" altLang="en-US" sz="2000">
                <a:solidFill>
                  <a:srgbClr val="CC3399"/>
                </a:solidFill>
                <a:latin typeface="Times New Roman" panose="02020603050405020304" pitchFamily="18" charset="0"/>
              </a:rPr>
              <a:t>无</a:t>
            </a:r>
            <a:r>
              <a:rPr lang="zh-CN" altLang="en-US" sz="2000">
                <a:solidFill>
                  <a:srgbClr val="CC3399"/>
                </a:solidFill>
                <a:latin typeface="幼圆" pitchFamily="49" charset="-122"/>
                <a:ea typeface="幼圆" pitchFamily="49" charset="-122"/>
              </a:rPr>
              <a:t>反馈时：</a:t>
            </a:r>
            <a:endParaRPr lang="zh-CN" altLang="en-US" sz="280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zh-CN" altLang="en-US" sz="2800">
              <a:solidFill>
                <a:srgbClr val="8000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5570E7F8-5CDF-FD16-8709-5F989684F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51460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    </a:t>
            </a:r>
            <a:r>
              <a:rPr lang="zh-CN" altLang="en-US" sz="2000">
                <a:solidFill>
                  <a:srgbClr val="CC3399"/>
                </a:solidFill>
                <a:latin typeface="Times New Roman" panose="02020603050405020304" pitchFamily="18" charset="0"/>
              </a:rPr>
              <a:t>有</a:t>
            </a:r>
            <a:r>
              <a:rPr lang="zh-CN" altLang="en-US" sz="2000">
                <a:solidFill>
                  <a:srgbClr val="CC3399"/>
                </a:solidFill>
                <a:latin typeface="幼圆" pitchFamily="49" charset="-122"/>
                <a:ea typeface="幼圆" pitchFamily="49" charset="-122"/>
              </a:rPr>
              <a:t>反馈时：</a:t>
            </a:r>
            <a:endParaRPr lang="zh-CN" altLang="en-US" sz="280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</a:pPr>
            <a:endParaRPr lang="zh-CN" altLang="en-US" sz="2800">
              <a:solidFill>
                <a:srgbClr val="800000"/>
              </a:solidFill>
              <a:latin typeface="幼圆" pitchFamily="49" charset="-122"/>
              <a:ea typeface="幼圆" pitchFamily="49" charset="-122"/>
            </a:endParaRPr>
          </a:p>
        </p:txBody>
      </p:sp>
      <p:graphicFrame>
        <p:nvGraphicFramePr>
          <p:cNvPr id="41990" name="对象 41989">
            <a:extLst>
              <a:ext uri="{FF2B5EF4-FFF2-40B4-BE49-F238E27FC236}">
                <a16:creationId xmlns:a16="http://schemas.microsoft.com/office/drawing/2014/main" id="{700F48FA-DD9F-162A-D4C5-BE456352C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1295400"/>
          <a:ext cx="9636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36200" imgH="12001500" progId="">
                  <p:embed/>
                </p:oleObj>
              </mc:Choice>
              <mc:Fallback>
                <p:oleObj r:id="rId2" imgW="10236200" imgH="12001500" progId="">
                  <p:embed/>
                  <p:pic>
                    <p:nvPicPr>
                      <p:cNvPr id="41990" name="对象 41989">
                        <a:extLst>
                          <a:ext uri="{FF2B5EF4-FFF2-40B4-BE49-F238E27FC236}">
                            <a16:creationId xmlns:a16="http://schemas.microsoft.com/office/drawing/2014/main" id="{700F48FA-DD9F-162A-D4C5-BE456352C4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295400"/>
                        <a:ext cx="96361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对象 41990">
            <a:extLst>
              <a:ext uri="{FF2B5EF4-FFF2-40B4-BE49-F238E27FC236}">
                <a16:creationId xmlns:a16="http://schemas.microsoft.com/office/drawing/2014/main" id="{5750A536-A6AF-6ABD-4099-D5CC4A72CC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1295400"/>
          <a:ext cx="6619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023100" imgH="12001500" progId="">
                  <p:embed/>
                </p:oleObj>
              </mc:Choice>
              <mc:Fallback>
                <p:oleObj r:id="rId4" imgW="7023100" imgH="12001500" progId="">
                  <p:embed/>
                  <p:pic>
                    <p:nvPicPr>
                      <p:cNvPr id="41991" name="对象 41990">
                        <a:extLst>
                          <a:ext uri="{FF2B5EF4-FFF2-40B4-BE49-F238E27FC236}">
                            <a16:creationId xmlns:a16="http://schemas.microsoft.com/office/drawing/2014/main" id="{5750A536-A6AF-6ABD-4099-D5CC4A72CC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295400"/>
                        <a:ext cx="6619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2" name="对象 41991">
            <a:extLst>
              <a:ext uri="{FF2B5EF4-FFF2-40B4-BE49-F238E27FC236}">
                <a16:creationId xmlns:a16="http://schemas.microsoft.com/office/drawing/2014/main" id="{8109ABF5-60B2-EC93-93E5-2CB9C73A7F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" y="3006725"/>
          <a:ext cx="11049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696700" imgH="12877800" progId="">
                  <p:embed/>
                </p:oleObj>
              </mc:Choice>
              <mc:Fallback>
                <p:oleObj r:id="rId6" imgW="11696700" imgH="12877800" progId="">
                  <p:embed/>
                  <p:pic>
                    <p:nvPicPr>
                      <p:cNvPr id="41992" name="对象 41991">
                        <a:extLst>
                          <a:ext uri="{FF2B5EF4-FFF2-40B4-BE49-F238E27FC236}">
                            <a16:creationId xmlns:a16="http://schemas.microsoft.com/office/drawing/2014/main" id="{8109ABF5-60B2-EC93-93E5-2CB9C73A7F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3006725"/>
                        <a:ext cx="11049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3" name="对象 41992">
            <a:extLst>
              <a:ext uri="{FF2B5EF4-FFF2-40B4-BE49-F238E27FC236}">
                <a16:creationId xmlns:a16="http://schemas.microsoft.com/office/drawing/2014/main" id="{54B8EA47-3273-D98E-2831-E2B2963B9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3048000"/>
          <a:ext cx="11557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293600" imgH="12001500" progId="">
                  <p:embed/>
                </p:oleObj>
              </mc:Choice>
              <mc:Fallback>
                <p:oleObj r:id="rId8" imgW="12293600" imgH="12001500" progId="">
                  <p:embed/>
                  <p:pic>
                    <p:nvPicPr>
                      <p:cNvPr id="41993" name="对象 41992">
                        <a:extLst>
                          <a:ext uri="{FF2B5EF4-FFF2-40B4-BE49-F238E27FC236}">
                            <a16:creationId xmlns:a16="http://schemas.microsoft.com/office/drawing/2014/main" id="{54B8EA47-3273-D98E-2831-E2B2963B92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3048000"/>
                        <a:ext cx="11557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4" name="对象 41993">
            <a:extLst>
              <a:ext uri="{FF2B5EF4-FFF2-40B4-BE49-F238E27FC236}">
                <a16:creationId xmlns:a16="http://schemas.microsoft.com/office/drawing/2014/main" id="{36FCDBB1-EF45-737A-507B-737C15DFCA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4663" y="3048000"/>
          <a:ext cx="137636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630400" imgH="12001500" progId="">
                  <p:embed/>
                </p:oleObj>
              </mc:Choice>
              <mc:Fallback>
                <p:oleObj r:id="rId10" imgW="14630400" imgH="12001500" progId="">
                  <p:embed/>
                  <p:pic>
                    <p:nvPicPr>
                      <p:cNvPr id="41994" name="对象 41993">
                        <a:extLst>
                          <a:ext uri="{FF2B5EF4-FFF2-40B4-BE49-F238E27FC236}">
                            <a16:creationId xmlns:a16="http://schemas.microsoft.com/office/drawing/2014/main" id="{36FCDBB1-EF45-737A-507B-737C15DFCA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3048000"/>
                        <a:ext cx="137636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对象 41994">
            <a:extLst>
              <a:ext uri="{FF2B5EF4-FFF2-40B4-BE49-F238E27FC236}">
                <a16:creationId xmlns:a16="http://schemas.microsoft.com/office/drawing/2014/main" id="{DE1A07B5-439E-0DFB-3EAA-C7FE6A1C87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7750" y="4114800"/>
          <a:ext cx="15684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6675100" imgH="12001500" progId="">
                  <p:embed/>
                </p:oleObj>
              </mc:Choice>
              <mc:Fallback>
                <p:oleObj r:id="rId12" imgW="16675100" imgH="12001500" progId="">
                  <p:embed/>
                  <p:pic>
                    <p:nvPicPr>
                      <p:cNvPr id="41995" name="对象 41994">
                        <a:extLst>
                          <a:ext uri="{FF2B5EF4-FFF2-40B4-BE49-F238E27FC236}">
                            <a16:creationId xmlns:a16="http://schemas.microsoft.com/office/drawing/2014/main" id="{DE1A07B5-439E-0DFB-3EAA-C7FE6A1C87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114800"/>
                        <a:ext cx="15684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6" name="对象 41995">
            <a:extLst>
              <a:ext uri="{FF2B5EF4-FFF2-40B4-BE49-F238E27FC236}">
                <a16:creationId xmlns:a16="http://schemas.microsoft.com/office/drawing/2014/main" id="{3B3117C2-349C-3686-45EF-9690283A97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0013" y="4114800"/>
          <a:ext cx="16240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259300" imgH="12001500" progId="">
                  <p:embed/>
                </p:oleObj>
              </mc:Choice>
              <mc:Fallback>
                <p:oleObj r:id="rId14" imgW="17259300" imgH="12001500" progId="">
                  <p:embed/>
                  <p:pic>
                    <p:nvPicPr>
                      <p:cNvPr id="41996" name="对象 41995">
                        <a:extLst>
                          <a:ext uri="{FF2B5EF4-FFF2-40B4-BE49-F238E27FC236}">
                            <a16:creationId xmlns:a16="http://schemas.microsoft.com/office/drawing/2014/main" id="{3B3117C2-349C-3686-45EF-9690283A97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4114800"/>
                        <a:ext cx="16240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3" name="横卷形 10243">
            <a:extLst>
              <a:ext uri="{FF2B5EF4-FFF2-40B4-BE49-F238E27FC236}">
                <a16:creationId xmlns:a16="http://schemas.microsoft.com/office/drawing/2014/main" id="{72DA044C-84CA-EEFF-0CB6-A8FB4ED5D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并联负反馈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对输入电阻的影响</a:t>
            </a:r>
          </a:p>
        </p:txBody>
      </p:sp>
      <p:pic>
        <p:nvPicPr>
          <p:cNvPr id="38924" name="图片 2">
            <a:extLst>
              <a:ext uri="{FF2B5EF4-FFF2-40B4-BE49-F238E27FC236}">
                <a16:creationId xmlns:a16="http://schemas.microsoft.com/office/drawing/2014/main" id="{46310B57-FAE4-2E30-285F-B608388C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212850"/>
            <a:ext cx="84772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/>
      <p:bldP spid="4198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">
            <a:extLst>
              <a:ext uri="{FF2B5EF4-FFF2-40B4-BE49-F238E27FC236}">
                <a16:creationId xmlns:a16="http://schemas.microsoft.com/office/drawing/2014/main" id="{B9367673-E549-86EA-67C7-E87FEA6D5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4598988"/>
            <a:ext cx="81454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CF6373B-E0CC-4D4B-54A2-2C2BC3039A5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196975" y="188913"/>
            <a:ext cx="6242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负反馈对输出电阻的影响</a:t>
            </a:r>
          </a:p>
        </p:txBody>
      </p:sp>
      <p:sp>
        <p:nvSpPr>
          <p:cNvPr id="39940" name="横卷形 10243">
            <a:extLst>
              <a:ext uri="{FF2B5EF4-FFF2-40B4-BE49-F238E27FC236}">
                <a16:creationId xmlns:a16="http://schemas.microsoft.com/office/drawing/2014/main" id="{A19A690D-3BFD-5089-ECB7-04CF1A56F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对输出电阻的影响</a:t>
            </a:r>
          </a:p>
        </p:txBody>
      </p:sp>
      <p:pic>
        <p:nvPicPr>
          <p:cNvPr id="39941" name="图片 1">
            <a:extLst>
              <a:ext uri="{FF2B5EF4-FFF2-40B4-BE49-F238E27FC236}">
                <a16:creationId xmlns:a16="http://schemas.microsoft.com/office/drawing/2014/main" id="{7802B9B9-4655-06B9-16A7-57E5B3C80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990600"/>
            <a:ext cx="845661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横卷形 10243">
            <a:extLst>
              <a:ext uri="{FF2B5EF4-FFF2-40B4-BE49-F238E27FC236}">
                <a16:creationId xmlns:a16="http://schemas.microsoft.com/office/drawing/2014/main" id="{96E59FD9-747B-4390-F772-5901E4F7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对输出电阻的影响</a:t>
            </a:r>
          </a:p>
        </p:txBody>
      </p:sp>
      <p:pic>
        <p:nvPicPr>
          <p:cNvPr id="40963" name="图片 1">
            <a:extLst>
              <a:ext uri="{FF2B5EF4-FFF2-40B4-BE49-F238E27FC236}">
                <a16:creationId xmlns:a16="http://schemas.microsoft.com/office/drawing/2014/main" id="{44185049-939C-1C28-3C61-96F4026B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227138"/>
            <a:ext cx="8408987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>
            <a:extLst>
              <a:ext uri="{FF2B5EF4-FFF2-40B4-BE49-F238E27FC236}">
                <a16:creationId xmlns:a16="http://schemas.microsoft.com/office/drawing/2014/main" id="{C60B1860-F0FC-467F-4E73-9F0B996A9D8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23813"/>
            <a:ext cx="7772400" cy="1131888"/>
          </a:xfrm>
        </p:spPr>
        <p:txBody>
          <a:bodyPr/>
          <a:lstStyle/>
          <a:p>
            <a:pPr eaLnBrk="1" hangingPunct="1"/>
            <a:r>
              <a:rPr lang="zh-CN" altLang="en-US"/>
              <a:t>信号的传输路径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83D5F798-30BA-D28E-EC13-FDE67FE0EA68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/>
          <a:stretch>
            <a:fillRect/>
          </a:stretch>
        </p:blipFill>
        <p:spPr>
          <a:xfrm>
            <a:off x="0" y="790575"/>
            <a:ext cx="8785225" cy="6067425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横卷形 10243">
            <a:extLst>
              <a:ext uri="{FF2B5EF4-FFF2-40B4-BE49-F238E27FC236}">
                <a16:creationId xmlns:a16="http://schemas.microsoft.com/office/drawing/2014/main" id="{103D355C-6577-28FC-2269-7C01ED0D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电流负反馈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对输出电阻的影响</a:t>
            </a:r>
          </a:p>
        </p:txBody>
      </p:sp>
      <p:pic>
        <p:nvPicPr>
          <p:cNvPr id="41987" name="图片 1">
            <a:extLst>
              <a:ext uri="{FF2B5EF4-FFF2-40B4-BE49-F238E27FC236}">
                <a16:creationId xmlns:a16="http://schemas.microsoft.com/office/drawing/2014/main" id="{97F47799-AFE7-3116-2474-E6C6624B1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990600"/>
            <a:ext cx="8618538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>
            <a:extLst>
              <a:ext uri="{FF2B5EF4-FFF2-40B4-BE49-F238E27FC236}">
                <a16:creationId xmlns:a16="http://schemas.microsoft.com/office/drawing/2014/main" id="{3318486F-46C6-6CBA-0BEC-CDBE36566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25" y="4130675"/>
            <a:ext cx="78184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横卷形 10243">
            <a:extLst>
              <a:ext uri="{FF2B5EF4-FFF2-40B4-BE49-F238E27FC236}">
                <a16:creationId xmlns:a16="http://schemas.microsoft.com/office/drawing/2014/main" id="{FBCBACE3-D7A1-DE27-E3B7-089A01B33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电压负反馈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对输出电压的影响</a:t>
            </a:r>
          </a:p>
        </p:txBody>
      </p:sp>
      <p:graphicFrame>
        <p:nvGraphicFramePr>
          <p:cNvPr id="43012" name="对象 36866">
            <a:extLst>
              <a:ext uri="{FF2B5EF4-FFF2-40B4-BE49-F238E27FC236}">
                <a16:creationId xmlns:a16="http://schemas.microsoft.com/office/drawing/2014/main" id="{C166D569-E0F9-5F88-16E6-D75AE966C212}"/>
              </a:ext>
            </a:extLst>
          </p:cNvPr>
          <p:cNvGraphicFramePr>
            <a:graphicFrameLocks/>
          </p:cNvGraphicFramePr>
          <p:nvPr/>
        </p:nvGraphicFramePr>
        <p:xfrm>
          <a:off x="1922463" y="1516063"/>
          <a:ext cx="4392612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692400" imgH="1212850" progId="PBrush">
                  <p:embed/>
                </p:oleObj>
              </mc:Choice>
              <mc:Fallback>
                <p:oleObj r:id="rId3" imgW="2692400" imgH="1212850" progId="PBrush">
                  <p:embed/>
                  <p:pic>
                    <p:nvPicPr>
                      <p:cNvPr id="43012" name="对象 36866">
                        <a:extLst>
                          <a:ext uri="{FF2B5EF4-FFF2-40B4-BE49-F238E27FC236}">
                            <a16:creationId xmlns:a16="http://schemas.microsoft.com/office/drawing/2014/main" id="{C166D569-E0F9-5F88-16E6-D75AE966C2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1516063"/>
                        <a:ext cx="4392612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横卷形 10243">
            <a:extLst>
              <a:ext uri="{FF2B5EF4-FFF2-40B4-BE49-F238E27FC236}">
                <a16:creationId xmlns:a16="http://schemas.microsoft.com/office/drawing/2014/main" id="{16C50262-13D0-EC96-965A-918E40EDD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" y="90488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电流负反馈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对输出电流的影响</a:t>
            </a:r>
          </a:p>
        </p:txBody>
      </p:sp>
      <p:graphicFrame>
        <p:nvGraphicFramePr>
          <p:cNvPr id="44035" name="对象 36866">
            <a:extLst>
              <a:ext uri="{FF2B5EF4-FFF2-40B4-BE49-F238E27FC236}">
                <a16:creationId xmlns:a16="http://schemas.microsoft.com/office/drawing/2014/main" id="{A5717FF9-7BEC-A4BA-E318-886FEDF3C654}"/>
              </a:ext>
            </a:extLst>
          </p:cNvPr>
          <p:cNvGraphicFramePr>
            <a:graphicFrameLocks/>
          </p:cNvGraphicFramePr>
          <p:nvPr/>
        </p:nvGraphicFramePr>
        <p:xfrm>
          <a:off x="1922463" y="1516063"/>
          <a:ext cx="4392612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692400" imgH="1212850" progId="PBrush">
                  <p:embed/>
                </p:oleObj>
              </mc:Choice>
              <mc:Fallback>
                <p:oleObj r:id="rId2" imgW="2692400" imgH="1212850" progId="PBrush">
                  <p:embed/>
                  <p:pic>
                    <p:nvPicPr>
                      <p:cNvPr id="44035" name="对象 36866">
                        <a:extLst>
                          <a:ext uri="{FF2B5EF4-FFF2-40B4-BE49-F238E27FC236}">
                            <a16:creationId xmlns:a16="http://schemas.microsoft.com/office/drawing/2014/main" id="{A5717FF9-7BEC-A4BA-E318-886FEDF3C65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1516063"/>
                        <a:ext cx="4392612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6" name="图片 2">
            <a:extLst>
              <a:ext uri="{FF2B5EF4-FFF2-40B4-BE49-F238E27FC236}">
                <a16:creationId xmlns:a16="http://schemas.microsoft.com/office/drawing/2014/main" id="{6BEA53F9-6412-C795-8B45-7D5ACDDA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4316413"/>
            <a:ext cx="7770813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7506DE87-BD04-20FC-D353-1CADEC2F9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304800"/>
            <a:ext cx="6324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判断是电压</a:t>
            </a:r>
            <a:r>
              <a:rPr lang="en-US" altLang="zh-CN" sz="28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or</a:t>
            </a:r>
            <a:r>
              <a:rPr lang="zh-CN" altLang="en-US" sz="28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电流反馈？</a:t>
            </a:r>
            <a:endParaRPr lang="zh-CN" altLang="en-US" sz="280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F15AD460-B2A0-6C1D-9521-213486B19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6303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latin typeface="Times New Roman" panose="02020603050405020304" pitchFamily="18" charset="0"/>
              </a:rPr>
              <a:t>     </a:t>
            </a:r>
          </a:p>
        </p:txBody>
      </p:sp>
      <p:graphicFrame>
        <p:nvGraphicFramePr>
          <p:cNvPr id="31749" name="Object 6">
            <a:extLst>
              <a:ext uri="{FF2B5EF4-FFF2-40B4-BE49-F238E27FC236}">
                <a16:creationId xmlns:a16="http://schemas.microsoft.com/office/drawing/2014/main" id="{5FC4F129-D8AA-6E51-2818-214A523F2F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78000" imgH="1479550" progId="PBrush">
                  <p:embed/>
                </p:oleObj>
              </mc:Choice>
              <mc:Fallback>
                <p:oleObj r:id="rId4" imgW="1778000" imgH="1479550" progId="PBrush">
                  <p:embed/>
                  <p:pic>
                    <p:nvPicPr>
                      <p:cNvPr id="31749" name="Object 6">
                        <a:extLst>
                          <a:ext uri="{FF2B5EF4-FFF2-40B4-BE49-F238E27FC236}">
                            <a16:creationId xmlns:a16="http://schemas.microsoft.com/office/drawing/2014/main" id="{5FC4F129-D8AA-6E51-2818-214A523F2F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7">
            <a:extLst>
              <a:ext uri="{FF2B5EF4-FFF2-40B4-BE49-F238E27FC236}">
                <a16:creationId xmlns:a16="http://schemas.microsoft.com/office/drawing/2014/main" id="{06341A8B-87E6-A1B1-58F4-D6890955C5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778000" imgH="1479550" progId="PBrush">
                  <p:embed/>
                </p:oleObj>
              </mc:Choice>
              <mc:Fallback>
                <p:oleObj r:id="rId6" imgW="1778000" imgH="1479550" progId="PBrush">
                  <p:embed/>
                  <p:pic>
                    <p:nvPicPr>
                      <p:cNvPr id="31750" name="Object 7">
                        <a:extLst>
                          <a:ext uri="{FF2B5EF4-FFF2-40B4-BE49-F238E27FC236}">
                            <a16:creationId xmlns:a16="http://schemas.microsoft.com/office/drawing/2014/main" id="{06341A8B-87E6-A1B1-58F4-D6890955C5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8">
            <a:extLst>
              <a:ext uri="{FF2B5EF4-FFF2-40B4-BE49-F238E27FC236}">
                <a16:creationId xmlns:a16="http://schemas.microsoft.com/office/drawing/2014/main" id="{C63ECDBB-FB94-2D2D-0B0C-CDF6A9258C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778000" imgH="1479550" progId="PBrush">
                  <p:embed/>
                </p:oleObj>
              </mc:Choice>
              <mc:Fallback>
                <p:oleObj r:id="rId8" imgW="1778000" imgH="1479550" progId="PBrush">
                  <p:embed/>
                  <p:pic>
                    <p:nvPicPr>
                      <p:cNvPr id="31751" name="Object 8">
                        <a:extLst>
                          <a:ext uri="{FF2B5EF4-FFF2-40B4-BE49-F238E27FC236}">
                            <a16:creationId xmlns:a16="http://schemas.microsoft.com/office/drawing/2014/main" id="{C63ECDBB-FB94-2D2D-0B0C-CDF6A9258C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9">
            <a:extLst>
              <a:ext uri="{FF2B5EF4-FFF2-40B4-BE49-F238E27FC236}">
                <a16:creationId xmlns:a16="http://schemas.microsoft.com/office/drawing/2014/main" id="{CBB36CAC-9DD7-7A8D-8DD3-4225C9C93A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778000" imgH="1479550" progId="PBrush">
                  <p:embed/>
                </p:oleObj>
              </mc:Choice>
              <mc:Fallback>
                <p:oleObj r:id="rId10" imgW="1778000" imgH="1479550" progId="PBrush">
                  <p:embed/>
                  <p:pic>
                    <p:nvPicPr>
                      <p:cNvPr id="31752" name="Object 9">
                        <a:extLst>
                          <a:ext uri="{FF2B5EF4-FFF2-40B4-BE49-F238E27FC236}">
                            <a16:creationId xmlns:a16="http://schemas.microsoft.com/office/drawing/2014/main" id="{CBB36CAC-9DD7-7A8D-8DD3-4225C9C93A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10">
            <a:extLst>
              <a:ext uri="{FF2B5EF4-FFF2-40B4-BE49-F238E27FC236}">
                <a16:creationId xmlns:a16="http://schemas.microsoft.com/office/drawing/2014/main" id="{571A15D5-C4F5-F787-EAE0-639BEF7092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778000" imgH="1479550" progId="PBrush">
                  <p:embed/>
                </p:oleObj>
              </mc:Choice>
              <mc:Fallback>
                <p:oleObj r:id="rId12" imgW="1778000" imgH="1479550" progId="PBrush">
                  <p:embed/>
                  <p:pic>
                    <p:nvPicPr>
                      <p:cNvPr id="31753" name="Object 10">
                        <a:extLst>
                          <a:ext uri="{FF2B5EF4-FFF2-40B4-BE49-F238E27FC236}">
                            <a16:creationId xmlns:a16="http://schemas.microsoft.com/office/drawing/2014/main" id="{571A15D5-C4F5-F787-EAE0-639BEF7092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1">
            <a:extLst>
              <a:ext uri="{FF2B5EF4-FFF2-40B4-BE49-F238E27FC236}">
                <a16:creationId xmlns:a16="http://schemas.microsoft.com/office/drawing/2014/main" id="{0F17E971-48E6-34E0-5D1D-9A65F7B05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1295400"/>
          <a:ext cx="4038600" cy="337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778000" imgH="1479550" progId="PBrush">
                  <p:embed/>
                </p:oleObj>
              </mc:Choice>
              <mc:Fallback>
                <p:oleObj r:id="rId14" imgW="1778000" imgH="1479550" progId="PBrush">
                  <p:embed/>
                  <p:pic>
                    <p:nvPicPr>
                      <p:cNvPr id="31754" name="Object 11">
                        <a:extLst>
                          <a:ext uri="{FF2B5EF4-FFF2-40B4-BE49-F238E27FC236}">
                            <a16:creationId xmlns:a16="http://schemas.microsoft.com/office/drawing/2014/main" id="{0F17E971-48E6-34E0-5D1D-9A65F7B05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295400"/>
                        <a:ext cx="4038600" cy="337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CONMU1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nimBg="1"/>
      <p:bldP spid="317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783E0AB8-4BBA-250B-E794-14774B76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081213"/>
            <a:ext cx="781843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横卷形 10243">
            <a:extLst>
              <a:ext uri="{FF2B5EF4-FFF2-40B4-BE49-F238E27FC236}">
                <a16:creationId xmlns:a16="http://schemas.microsoft.com/office/drawing/2014/main" id="{AEFF3805-58D6-4DC2-462E-27635B1E40A5}"/>
              </a:ext>
            </a:extLst>
          </p:cNvPr>
          <p:cNvSpPr/>
          <p:nvPr/>
        </p:nvSpPr>
        <p:spPr>
          <a:xfrm>
            <a:off x="535940" y="69850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负反馈对输出电阻的影响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C0B3B1F-2DF2-B95F-639C-A9EFEDF9D90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238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判断是电压</a:t>
            </a:r>
            <a:r>
              <a:rPr lang="en-US" altLang="zh-CN" sz="4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or</a:t>
            </a:r>
            <a:r>
              <a:rPr lang="zh-CN" altLang="en-US" sz="4000" b="1">
                <a:solidFill>
                  <a:schemeClr val="accent2"/>
                </a:solidFill>
                <a:latin typeface="楷体_GB2312"/>
                <a:ea typeface="楷体_GB2312"/>
                <a:cs typeface="楷体_GB2312"/>
              </a:rPr>
              <a:t>电流反馈？</a:t>
            </a:r>
          </a:p>
        </p:txBody>
      </p:sp>
      <p:graphicFrame>
        <p:nvGraphicFramePr>
          <p:cNvPr id="27651" name="Object 3">
            <a:extLst>
              <a:ext uri="{FF2B5EF4-FFF2-40B4-BE49-F238E27FC236}">
                <a16:creationId xmlns:a16="http://schemas.microsoft.com/office/drawing/2014/main" id="{C81233CE-3709-EBA0-93F9-4647DBB7FD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2875" y="3519488"/>
          <a:ext cx="43434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46200" imgH="857250" progId="PBrush">
                  <p:embed/>
                </p:oleObj>
              </mc:Choice>
              <mc:Fallback>
                <p:oleObj r:id="rId4" imgW="1346200" imgH="857250" progId="PBrush">
                  <p:embed/>
                  <p:pic>
                    <p:nvPicPr>
                      <p:cNvPr id="27651" name="Object 3">
                        <a:extLst>
                          <a:ext uri="{FF2B5EF4-FFF2-40B4-BE49-F238E27FC236}">
                            <a16:creationId xmlns:a16="http://schemas.microsoft.com/office/drawing/2014/main" id="{C81233CE-3709-EBA0-93F9-4647DBB7FD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75" y="3519488"/>
                        <a:ext cx="4343400" cy="280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2" name="Text Box 10">
            <a:extLst>
              <a:ext uri="{FF2B5EF4-FFF2-40B4-BE49-F238E27FC236}">
                <a16:creationId xmlns:a16="http://schemas.microsoft.com/office/drawing/2014/main" id="{896F4AE8-DAD8-17FB-B85C-75DD18571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5240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  <a:ea typeface="MingLiU" panose="02020509000000000000" pitchFamily="49" charset="-120"/>
              </a:rPr>
              <a:t>⊕</a:t>
            </a:r>
            <a:endParaRPr lang="zh-CN" altLang="en-US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3" name="Text Box 12">
            <a:extLst>
              <a:ext uri="{FF2B5EF4-FFF2-40B4-BE49-F238E27FC236}">
                <a16:creationId xmlns:a16="http://schemas.microsoft.com/office/drawing/2014/main" id="{8282D4C6-F14F-67E4-CEA8-5D157C4A0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5240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7654" name="Text Box 13">
            <a:extLst>
              <a:ext uri="{FF2B5EF4-FFF2-40B4-BE49-F238E27FC236}">
                <a16:creationId xmlns:a16="http://schemas.microsoft.com/office/drawing/2014/main" id="{16A81238-C304-9FAC-D503-CF02E965D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1524000"/>
            <a:ext cx="762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0099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baseline="-25000">
                <a:solidFill>
                  <a:srgbClr val="000099"/>
                </a:solidFill>
                <a:latin typeface="Times New Roman" panose="02020603050405020304" pitchFamily="18" charset="0"/>
              </a:rPr>
              <a:t>id</a:t>
            </a:r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animBg="1"/>
      <p:bldP spid="27652" grpId="0" animBg="1"/>
      <p:bldP spid="27653" grpId="0" animBg="1"/>
      <p:bldP spid="276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横卷形 10243">
            <a:extLst>
              <a:ext uri="{FF2B5EF4-FFF2-40B4-BE49-F238E27FC236}">
                <a16:creationId xmlns:a16="http://schemas.microsoft.com/office/drawing/2014/main" id="{6141BD24-EF05-D149-F85A-9A5F49BE4B93}"/>
              </a:ext>
            </a:extLst>
          </p:cNvPr>
          <p:cNvSpPr/>
          <p:nvPr/>
        </p:nvSpPr>
        <p:spPr>
          <a:xfrm>
            <a:off x="535940" y="69850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负反馈对输出电阻的影响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521D1F23-7A83-B160-FF34-F7E3C407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143000"/>
            <a:ext cx="745648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>
            <a:extLst>
              <a:ext uri="{FF2B5EF4-FFF2-40B4-BE49-F238E27FC236}">
                <a16:creationId xmlns:a16="http://schemas.microsoft.com/office/drawing/2014/main" id="{7DFFEB0C-D9A6-25CA-FEA9-3CB4261C7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643438"/>
            <a:ext cx="30289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1">
            <a:extLst>
              <a:ext uri="{FF2B5EF4-FFF2-40B4-BE49-F238E27FC236}">
                <a16:creationId xmlns:a16="http://schemas.microsoft.com/office/drawing/2014/main" id="{191260A8-7E05-CE2C-5285-7AD690861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28750"/>
            <a:ext cx="69850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横卷形 10243">
            <a:extLst>
              <a:ext uri="{FF2B5EF4-FFF2-40B4-BE49-F238E27FC236}">
                <a16:creationId xmlns:a16="http://schemas.microsoft.com/office/drawing/2014/main" id="{9B22738B-548B-075D-6FDB-61EF91DDC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430213"/>
            <a:ext cx="7689850" cy="900112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</a:t>
            </a:r>
            <a:r>
              <a:rPr lang="zh-CN" altLang="en-US" sz="3600" b="1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（小结）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>
            <a:extLst>
              <a:ext uri="{FF2B5EF4-FFF2-40B4-BE49-F238E27FC236}">
                <a16:creationId xmlns:a16="http://schemas.microsoft.com/office/drawing/2014/main" id="{902D6CCB-1E72-F44C-F1F4-44EFDE920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66825"/>
            <a:ext cx="893445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横卷形 10243">
            <a:extLst>
              <a:ext uri="{FF2B5EF4-FFF2-40B4-BE49-F238E27FC236}">
                <a16:creationId xmlns:a16="http://schemas.microsoft.com/office/drawing/2014/main" id="{FF85CD01-6069-1446-C47F-B186F97B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2875"/>
            <a:ext cx="7689850" cy="900113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串联与并联负反馈：哪两个信号做减法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>
            <a:extLst>
              <a:ext uri="{FF2B5EF4-FFF2-40B4-BE49-F238E27FC236}">
                <a16:creationId xmlns:a16="http://schemas.microsoft.com/office/drawing/2014/main" id="{AACB3623-5059-9400-0406-97309EFD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910590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>
            <a:extLst>
              <a:ext uri="{FF2B5EF4-FFF2-40B4-BE49-F238E27FC236}">
                <a16:creationId xmlns:a16="http://schemas.microsoft.com/office/drawing/2014/main" id="{3B7582E4-EED3-553F-6130-DA314B64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5400"/>
            <a:ext cx="904875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  <p:sndAc>
      <p:stSnd>
        <p:snd r:embed="rId2" name="PROJCTOR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>
            <a:extLst>
              <a:ext uri="{FF2B5EF4-FFF2-40B4-BE49-F238E27FC236}">
                <a16:creationId xmlns:a16="http://schemas.microsoft.com/office/drawing/2014/main" id="{62AE95B1-1F76-65B6-5942-971DE199DDA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62000" y="304800"/>
            <a:ext cx="838200" cy="16002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正反馈</a:t>
            </a:r>
          </a:p>
        </p:txBody>
      </p:sp>
      <p:sp>
        <p:nvSpPr>
          <p:cNvPr id="7171" name="AutoShape 3">
            <a:extLst>
              <a:ext uri="{FF2B5EF4-FFF2-40B4-BE49-F238E27FC236}">
                <a16:creationId xmlns:a16="http://schemas.microsoft.com/office/drawing/2014/main" id="{02D48F28-C338-F3A6-3224-569FC3287F3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62000" y="3962400"/>
            <a:ext cx="838200" cy="1600200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负反馈</a:t>
            </a:r>
          </a:p>
        </p:txBody>
      </p:sp>
      <p:graphicFrame>
        <p:nvGraphicFramePr>
          <p:cNvPr id="7172" name="Object 4">
            <a:extLst>
              <a:ext uri="{FF2B5EF4-FFF2-40B4-BE49-F238E27FC236}">
                <a16:creationId xmlns:a16="http://schemas.microsoft.com/office/drawing/2014/main" id="{F34E8F4D-BD35-D77C-5E7D-EC0C5B1C6D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2133600"/>
          <a:ext cx="5334000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54200" imgH="939800" progId="PBrush">
                  <p:embed/>
                </p:oleObj>
              </mc:Choice>
              <mc:Fallback>
                <p:oleObj r:id="rId3" imgW="1854200" imgH="939800" progId="PBrush">
                  <p:embed/>
                  <p:pic>
                    <p:nvPicPr>
                      <p:cNvPr id="7172" name="Object 4">
                        <a:extLst>
                          <a:ext uri="{FF2B5EF4-FFF2-40B4-BE49-F238E27FC236}">
                            <a16:creationId xmlns:a16="http://schemas.microsoft.com/office/drawing/2014/main" id="{F34E8F4D-BD35-D77C-5E7D-EC0C5B1C6D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5334000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Text Box 5">
            <a:extLst>
              <a:ext uri="{FF2B5EF4-FFF2-40B4-BE49-F238E27FC236}">
                <a16:creationId xmlns:a16="http://schemas.microsoft.com/office/drawing/2014/main" id="{A06BEAF1-542D-2D3C-FD22-B70530866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152400"/>
            <a:ext cx="6324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净输入信号</a:t>
            </a:r>
            <a:r>
              <a:rPr lang="zh-CN" altLang="en-US" sz="2800">
                <a:latin typeface="Times New Roman" panose="02020603050405020304" pitchFamily="18" charset="0"/>
              </a:rPr>
              <a:t>| </a:t>
            </a:r>
            <a:r>
              <a:rPr lang="zh-CN" altLang="en-US" sz="2800" i="1">
                <a:latin typeface="Times New Roman" panose="02020603050405020304" pitchFamily="18" charset="0"/>
              </a:rPr>
              <a:t>X</a:t>
            </a:r>
            <a:r>
              <a:rPr lang="zh-CN" altLang="en-US" sz="2800" baseline="-25000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' | &gt; | </a:t>
            </a:r>
            <a:r>
              <a:rPr lang="zh-CN" altLang="en-US" sz="2800" i="1">
                <a:latin typeface="Times New Roman" panose="02020603050405020304" pitchFamily="18" charset="0"/>
              </a:rPr>
              <a:t>X</a:t>
            </a:r>
            <a:r>
              <a:rPr lang="zh-CN" altLang="en-US" sz="2800" baseline="-25000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 |</a:t>
            </a:r>
            <a:r>
              <a:rPr lang="zh-CN" altLang="en-US" sz="2800">
                <a:latin typeface="宋体" panose="02010600030101010101" pitchFamily="2" charset="-122"/>
              </a:rPr>
              <a:t>输出幅度增加</a:t>
            </a:r>
            <a:r>
              <a:rPr lang="zh-CN" altLang="en-US" sz="2000">
                <a:solidFill>
                  <a:schemeClr val="bg2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000">
                <a:latin typeface="宋体" panose="02010600030101010101" pitchFamily="2" charset="-122"/>
              </a:rPr>
              <a:t>。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B8091D03-352F-D9D3-78EE-17C15A73D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0292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宋体" panose="02010600030101010101" pitchFamily="2" charset="-122"/>
              </a:rPr>
              <a:t>净输入信号</a:t>
            </a:r>
            <a:r>
              <a:rPr lang="zh-CN" altLang="en-US" sz="2800">
                <a:latin typeface="Times New Roman" panose="02020603050405020304" pitchFamily="18" charset="0"/>
              </a:rPr>
              <a:t>| </a:t>
            </a:r>
            <a:r>
              <a:rPr lang="zh-CN" altLang="en-US" sz="2800" i="1">
                <a:latin typeface="Times New Roman" panose="02020603050405020304" pitchFamily="18" charset="0"/>
              </a:rPr>
              <a:t>X</a:t>
            </a:r>
            <a:r>
              <a:rPr lang="zh-CN" altLang="en-US" sz="2800" baseline="-25000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Times New Roman" panose="02020603050405020304" pitchFamily="18" charset="0"/>
              </a:rPr>
              <a:t>' | &lt; | </a:t>
            </a:r>
            <a:r>
              <a:rPr lang="zh-CN" altLang="en-US" sz="2800" i="1">
                <a:latin typeface="Times New Roman" panose="02020603050405020304" pitchFamily="18" charset="0"/>
              </a:rPr>
              <a:t>X</a:t>
            </a:r>
            <a:r>
              <a:rPr lang="zh-CN" altLang="en-US" sz="2800" baseline="-25000">
                <a:latin typeface="Times New Roman" panose="02020603050405020304" pitchFamily="18" charset="0"/>
              </a:rPr>
              <a:t>i</a:t>
            </a:r>
            <a:r>
              <a:rPr lang="zh-CN" altLang="en-US" sz="2800">
                <a:latin typeface="宋体" panose="02010600030101010101" pitchFamily="2" charset="-122"/>
              </a:rPr>
              <a:t>输出幅度下降。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88BC9A24-E46A-2D99-CE45-98AE525F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165225"/>
            <a:ext cx="56388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     在某些振荡电路中，有意引入正反馈构成自激振荡。</a:t>
            </a:r>
          </a:p>
        </p:txBody>
      </p:sp>
      <p:sp>
        <p:nvSpPr>
          <p:cNvPr id="7176" name="Text Box 8">
            <a:extLst>
              <a:ext uri="{FF2B5EF4-FFF2-40B4-BE49-F238E27FC236}">
                <a16:creationId xmlns:a16="http://schemas.microsoft.com/office/drawing/2014/main" id="{18AEF156-5B50-BE0E-3310-0C3097BAA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007100"/>
            <a:ext cx="7696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zh-CN" altLang="en-US" sz="2400">
                <a:latin typeface="Times New Roman" panose="02020603050405020304" pitchFamily="18" charset="0"/>
              </a:rPr>
              <a:t>正确引入</a:t>
            </a:r>
            <a:r>
              <a:rPr lang="zh-CN" altLang="en-US" sz="2800">
                <a:latin typeface="Times New Roman" panose="02020603050405020304" pitchFamily="18" charset="0"/>
                <a:ea typeface="黑体" panose="02010609060101010101" pitchFamily="49" charset="-122"/>
              </a:rPr>
              <a:t>负反馈</a:t>
            </a:r>
            <a:r>
              <a:rPr lang="zh-CN" altLang="en-US" sz="2800">
                <a:latin typeface="Times New Roman" panose="02020603050405020304" pitchFamily="18" charset="0"/>
              </a:rPr>
              <a:t>可以改善放大电路的性能。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65E711B3-65B4-7E71-422B-728D39314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0"/>
            <a:ext cx="609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>
                <a:latin typeface="Times New Roman" panose="02020603050405020304" pitchFamily="18" charset="0"/>
              </a:rPr>
              <a:t>+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44CEC939-BD38-1898-FDE2-E17196C9C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0"/>
            <a:ext cx="609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>
                <a:solidFill>
                  <a:srgbClr val="FFFF00"/>
                </a:solidFill>
                <a:latin typeface="Times New Roman" panose="02020603050405020304" pitchFamily="18" charset="0"/>
              </a:rPr>
              <a:t>+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03EBA983-AF04-A24F-3B8A-BDF224DCC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2286000"/>
            <a:ext cx="609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4800">
                <a:latin typeface="Times New Roman" panose="02020603050405020304" pitchFamily="18" charset="0"/>
              </a:rPr>
              <a:t>+</a:t>
            </a: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7180" name="Text Box 12">
            <a:extLst>
              <a:ext uri="{FF2B5EF4-FFF2-40B4-BE49-F238E27FC236}">
                <a16:creationId xmlns:a16="http://schemas.microsoft.com/office/drawing/2014/main" id="{6F70A502-FD46-3633-2F45-CA4D8EB57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209800"/>
            <a:ext cx="60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>
                <a:latin typeface="Times New Roman" panose="02020603050405020304" pitchFamily="18" charset="0"/>
              </a:rPr>
              <a:t>- </a:t>
            </a:r>
          </a:p>
        </p:txBody>
      </p:sp>
      <p:sp>
        <p:nvSpPr>
          <p:cNvPr id="7181" name="Text Box 13">
            <a:extLst>
              <a:ext uri="{FF2B5EF4-FFF2-40B4-BE49-F238E27FC236}">
                <a16:creationId xmlns:a16="http://schemas.microsoft.com/office/drawing/2014/main" id="{564772BA-E39C-82DE-E1CC-19CABDFE9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209800"/>
            <a:ext cx="60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>
                <a:solidFill>
                  <a:srgbClr val="FFFF00"/>
                </a:solidFill>
                <a:latin typeface="Times New Roman" panose="02020603050405020304" pitchFamily="18" charset="0"/>
              </a:rPr>
              <a:t>- </a:t>
            </a:r>
          </a:p>
        </p:txBody>
      </p:sp>
      <p:sp>
        <p:nvSpPr>
          <p:cNvPr id="7182" name="Text Box 14">
            <a:extLst>
              <a:ext uri="{FF2B5EF4-FFF2-40B4-BE49-F238E27FC236}">
                <a16:creationId xmlns:a16="http://schemas.microsoft.com/office/drawing/2014/main" id="{E7B74B5C-0A57-96DE-DE84-7A76D2519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209800"/>
            <a:ext cx="60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5400">
                <a:latin typeface="Times New Roman" panose="02020603050405020304" pitchFamily="18" charset="0"/>
              </a:rPr>
              <a:t>- </a:t>
            </a:r>
          </a:p>
        </p:txBody>
      </p:sp>
      <p:graphicFrame>
        <p:nvGraphicFramePr>
          <p:cNvPr id="7183" name="对象 7182">
            <a:extLst>
              <a:ext uri="{FF2B5EF4-FFF2-40B4-BE49-F238E27FC236}">
                <a16:creationId xmlns:a16="http://schemas.microsoft.com/office/drawing/2014/main" id="{512A6AC1-3453-2C97-A82C-90AC1A8C02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5638800"/>
          <a:ext cx="1981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9596100" imgH="5270500" progId="">
                  <p:embed/>
                </p:oleObj>
              </mc:Choice>
              <mc:Fallback>
                <p:oleObj r:id="rId5" imgW="19596100" imgH="5270500" progId="">
                  <p:embed/>
                  <p:pic>
                    <p:nvPicPr>
                      <p:cNvPr id="7183" name="对象 7182">
                        <a:extLst>
                          <a:ext uri="{FF2B5EF4-FFF2-40B4-BE49-F238E27FC236}">
                            <a16:creationId xmlns:a16="http://schemas.microsoft.com/office/drawing/2014/main" id="{512A6AC1-3453-2C97-A82C-90AC1A8C02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638800"/>
                        <a:ext cx="1981200" cy="5302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4" name="对象 7183">
            <a:extLst>
              <a:ext uri="{FF2B5EF4-FFF2-40B4-BE49-F238E27FC236}">
                <a16:creationId xmlns:a16="http://schemas.microsoft.com/office/drawing/2014/main" id="{F36FFD97-C113-5BA0-8B79-81212FACF5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000" y="685800"/>
          <a:ext cx="1981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9596100" imgH="5270500" progId="">
                  <p:embed/>
                </p:oleObj>
              </mc:Choice>
              <mc:Fallback>
                <p:oleObj r:id="rId7" imgW="19596100" imgH="5270500" progId="">
                  <p:embed/>
                  <p:pic>
                    <p:nvPicPr>
                      <p:cNvPr id="7184" name="对象 7183">
                        <a:extLst>
                          <a:ext uri="{FF2B5EF4-FFF2-40B4-BE49-F238E27FC236}">
                            <a16:creationId xmlns:a16="http://schemas.microsoft.com/office/drawing/2014/main" id="{F36FFD97-C113-5BA0-8B79-81212FACF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685800"/>
                        <a:ext cx="1981200" cy="5302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2"/>
                                            </p:cond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zjc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ldLvl="0" animBg="1"/>
      <p:bldP spid="7171" grpId="0" bldLvl="0" animBg="1"/>
      <p:bldP spid="7173" grpId="0" animBg="1"/>
      <p:bldP spid="7174" grpId="0" animBg="1"/>
      <p:bldP spid="7175" grpId="0" animBg="1"/>
      <p:bldP spid="7176" grpId="0" animBg="1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8" name="Rectangle 8">
            <a:extLst>
              <a:ext uri="{FF2B5EF4-FFF2-40B4-BE49-F238E27FC236}">
                <a16:creationId xmlns:a16="http://schemas.microsoft.com/office/drawing/2014/main" id="{AA21F9FA-6BD2-9EA2-789F-94B8E36ED0F4}"/>
              </a:ext>
            </a:extLst>
          </p:cNvPr>
          <p:cNvSpPr/>
          <p:nvPr/>
        </p:nvSpPr>
        <p:spPr>
          <a:xfrm>
            <a:off x="768350" y="1136650"/>
            <a:ext cx="4568825" cy="5603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0" hangingPunct="0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noProof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</a:rPr>
              <a:t> </a:t>
            </a:r>
            <a:r>
              <a:rPr lang="zh-CN" altLang="en-US" sz="28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+mn-ea"/>
              </a:rPr>
              <a:t>要稳定静态工作点</a:t>
            </a:r>
            <a:r>
              <a:rPr lang="zh-CN" altLang="en-US" sz="2800" noProof="1">
                <a:solidFill>
                  <a:srgbClr val="000000"/>
                </a:solidFill>
                <a:latin typeface="Times New Roman" panose="02020603050405020304" pitchFamily="18" charset="0"/>
                <a:cs typeface="+mn-ea"/>
              </a:rPr>
              <a:t>——</a:t>
            </a:r>
            <a:endParaRPr lang="zh-CN" altLang="en-US" sz="2800" noProof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2B3717FB-01DC-E9A9-18A8-880CD6984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2488" y="1179513"/>
            <a:ext cx="333057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800">
                <a:solidFill>
                  <a:srgbClr val="FF0707"/>
                </a:solidFill>
                <a:latin typeface="Times New Roman" panose="02020603050405020304" pitchFamily="18" charset="0"/>
              </a:rPr>
              <a:t>引入直流负反馈</a:t>
            </a:r>
          </a:p>
        </p:txBody>
      </p:sp>
      <p:sp>
        <p:nvSpPr>
          <p:cNvPr id="46090" name="Rectangle 12">
            <a:extLst>
              <a:ext uri="{FF2B5EF4-FFF2-40B4-BE49-F238E27FC236}">
                <a16:creationId xmlns:a16="http://schemas.microsoft.com/office/drawing/2014/main" id="{2BFC8638-5AB7-C98A-89F6-311065FF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1801813"/>
            <a:ext cx="36544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要稳定输出电压——</a:t>
            </a:r>
          </a:p>
        </p:txBody>
      </p:sp>
      <p:sp>
        <p:nvSpPr>
          <p:cNvPr id="46091" name="Rectangle 13">
            <a:extLst>
              <a:ext uri="{FF2B5EF4-FFF2-40B4-BE49-F238E27FC236}">
                <a16:creationId xmlns:a16="http://schemas.microsoft.com/office/drawing/2014/main" id="{999416D0-2A72-D927-9B53-23B53E1B0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9463" y="1857375"/>
            <a:ext cx="25606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引电压负反馈</a:t>
            </a:r>
          </a:p>
        </p:txBody>
      </p:sp>
      <p:sp>
        <p:nvSpPr>
          <p:cNvPr id="46092" name="Rectangle 14">
            <a:extLst>
              <a:ext uri="{FF2B5EF4-FFF2-40B4-BE49-F238E27FC236}">
                <a16:creationId xmlns:a16="http://schemas.microsoft.com/office/drawing/2014/main" id="{10C62E46-1626-05DF-DA12-965F7C90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2492375"/>
            <a:ext cx="36544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009900"/>
                </a:solidFill>
                <a:latin typeface="Times New Roman" panose="02020603050405020304" pitchFamily="18" charset="0"/>
              </a:rPr>
              <a:t>要稳定输出电流——</a:t>
            </a:r>
          </a:p>
        </p:txBody>
      </p:sp>
      <p:sp>
        <p:nvSpPr>
          <p:cNvPr id="46093" name="Rectangle 15">
            <a:extLst>
              <a:ext uri="{FF2B5EF4-FFF2-40B4-BE49-F238E27FC236}">
                <a16:creationId xmlns:a16="http://schemas.microsoft.com/office/drawing/2014/main" id="{8462D474-4361-665E-5AB1-27718F09D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2474913"/>
            <a:ext cx="25606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引电流负反馈</a:t>
            </a:r>
          </a:p>
        </p:txBody>
      </p:sp>
      <p:sp>
        <p:nvSpPr>
          <p:cNvPr id="46094" name="Rectangle 16">
            <a:extLst>
              <a:ext uri="{FF2B5EF4-FFF2-40B4-BE49-F238E27FC236}">
                <a16:creationId xmlns:a16="http://schemas.microsoft.com/office/drawing/2014/main" id="{70EE9F8D-F56B-2A63-962E-57B7577F1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3184525"/>
            <a:ext cx="36544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>
                <a:latin typeface="Times New Roman" panose="02020603050405020304" pitchFamily="18" charset="0"/>
              </a:rPr>
              <a:t>要增大输入电阻— </a:t>
            </a:r>
            <a:r>
              <a:rPr lang="zh-CN" altLang="en-US" sz="2800">
                <a:solidFill>
                  <a:schemeClr val="accent1"/>
                </a:solidFill>
                <a:latin typeface="Times New Roman" panose="02020603050405020304" pitchFamily="18" charset="0"/>
              </a:rPr>
              <a:t>—</a:t>
            </a:r>
          </a:p>
        </p:txBody>
      </p:sp>
      <p:sp>
        <p:nvSpPr>
          <p:cNvPr id="46095" name="Rectangle 17">
            <a:extLst>
              <a:ext uri="{FF2B5EF4-FFF2-40B4-BE49-F238E27FC236}">
                <a16:creationId xmlns:a16="http://schemas.microsoft.com/office/drawing/2014/main" id="{A71894C6-9FEB-A591-66D9-AEE47968D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3167063"/>
            <a:ext cx="256063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引串联负反馈</a:t>
            </a:r>
          </a:p>
        </p:txBody>
      </p:sp>
      <p:sp>
        <p:nvSpPr>
          <p:cNvPr id="46096" name="Rectangle 18">
            <a:extLst>
              <a:ext uri="{FF2B5EF4-FFF2-40B4-BE49-F238E27FC236}">
                <a16:creationId xmlns:a16="http://schemas.microsoft.com/office/drawing/2014/main" id="{566CF468-A85C-C453-4D31-59CD08447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3876675"/>
            <a:ext cx="365442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@</a:t>
            </a:r>
            <a:r>
              <a:rPr lang="zh-CN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要减小输入电阻——</a:t>
            </a:r>
          </a:p>
        </p:txBody>
      </p:sp>
      <p:sp>
        <p:nvSpPr>
          <p:cNvPr id="46097" name="Rectangle 19">
            <a:extLst>
              <a:ext uri="{FF2B5EF4-FFF2-40B4-BE49-F238E27FC236}">
                <a16:creationId xmlns:a16="http://schemas.microsoft.com/office/drawing/2014/main" id="{C221EB69-216D-DF9B-8BEC-247C06BB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75" y="3859213"/>
            <a:ext cx="2560638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  <a:buClr>
                <a:srgbClr val="0000FF"/>
              </a:buClr>
            </a:pP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引并联负反馈</a:t>
            </a:r>
          </a:p>
        </p:txBody>
      </p:sp>
      <p:sp>
        <p:nvSpPr>
          <p:cNvPr id="52236" name="Text Box 20">
            <a:extLst>
              <a:ext uri="{FF2B5EF4-FFF2-40B4-BE49-F238E27FC236}">
                <a16:creationId xmlns:a16="http://schemas.microsoft.com/office/drawing/2014/main" id="{D88492E9-E363-24B7-1B11-829B7E13D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4583113"/>
            <a:ext cx="70850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  <a:t>@要减小输出电阻——电压负反馈</a:t>
            </a:r>
          </a:p>
        </p:txBody>
      </p:sp>
      <p:sp>
        <p:nvSpPr>
          <p:cNvPr id="52237" name="Text Box 21">
            <a:extLst>
              <a:ext uri="{FF2B5EF4-FFF2-40B4-BE49-F238E27FC236}">
                <a16:creationId xmlns:a16="http://schemas.microsoft.com/office/drawing/2014/main" id="{B8A27692-9610-F3EE-E851-84E4B15DC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5303838"/>
            <a:ext cx="70850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b="1">
                <a:solidFill>
                  <a:schemeClr val="hlink"/>
                </a:solidFill>
                <a:latin typeface="Times New Roman" panose="02020603050405020304" pitchFamily="18" charset="0"/>
              </a:rPr>
              <a:t>@要增大输出电阻——电流负反馈</a:t>
            </a:r>
            <a:endParaRPr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52238" name="横卷形 10243">
            <a:extLst>
              <a:ext uri="{FF2B5EF4-FFF2-40B4-BE49-F238E27FC236}">
                <a16:creationId xmlns:a16="http://schemas.microsoft.com/office/drawing/2014/main" id="{86333B25-41B8-1097-E4AE-1926ECECF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2875"/>
            <a:ext cx="7689850" cy="900113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宋体" panose="02010600030101010101" pitchFamily="2" charset="-122"/>
              </a:rPr>
              <a:t>负反馈的设计方法</a:t>
            </a:r>
          </a:p>
        </p:txBody>
      </p:sp>
    </p:spTree>
  </p:cSld>
  <p:clrMapOvr>
    <a:masterClrMapping/>
  </p:clrMapOvr>
  <p:transition>
    <p:wipe dir="d"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0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0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9" grpId="0"/>
      <p:bldP spid="46090" grpId="0"/>
      <p:bldP spid="46091" grpId="0"/>
      <p:bldP spid="46092" grpId="0"/>
      <p:bldP spid="46093" grpId="0"/>
      <p:bldP spid="46094" grpId="0"/>
      <p:bldP spid="46095" grpId="0"/>
      <p:bldP spid="46096" grpId="0"/>
      <p:bldP spid="4609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6C3ABE50-FECD-ECE0-5F6B-BE151EC1E30F}"/>
              </a:ext>
            </a:extLst>
          </p:cNvPr>
          <p:cNvSpPr/>
          <p:nvPr/>
        </p:nvSpPr>
        <p:spPr>
          <a:xfrm>
            <a:off x="535940" y="69850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3252" name="图片 1">
            <a:extLst>
              <a:ext uri="{FF2B5EF4-FFF2-40B4-BE49-F238E27FC236}">
                <a16:creationId xmlns:a16="http://schemas.microsoft.com/office/drawing/2014/main" id="{236B9AFB-FF2A-E2D0-FEFC-0D4F9B10D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00125"/>
            <a:ext cx="7799387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3" name="对象 36866">
            <a:extLst>
              <a:ext uri="{FF2B5EF4-FFF2-40B4-BE49-F238E27FC236}">
                <a16:creationId xmlns:a16="http://schemas.microsoft.com/office/drawing/2014/main" id="{BAE25567-8B93-B97D-3823-3A3EC8CB3E12}"/>
              </a:ext>
            </a:extLst>
          </p:cNvPr>
          <p:cNvGraphicFramePr>
            <a:graphicFrameLocks/>
          </p:cNvGraphicFramePr>
          <p:nvPr/>
        </p:nvGraphicFramePr>
        <p:xfrm>
          <a:off x="1785938" y="4429125"/>
          <a:ext cx="4392612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692400" imgH="1212850" progId="PBrush">
                  <p:embed/>
                </p:oleObj>
              </mc:Choice>
              <mc:Fallback>
                <p:oleObj r:id="rId4" imgW="2692400" imgH="1212850" progId="PBrush">
                  <p:embed/>
                  <p:pic>
                    <p:nvPicPr>
                      <p:cNvPr id="53253" name="对象 36866">
                        <a:extLst>
                          <a:ext uri="{FF2B5EF4-FFF2-40B4-BE49-F238E27FC236}">
                            <a16:creationId xmlns:a16="http://schemas.microsoft.com/office/drawing/2014/main" id="{BAE25567-8B93-B97D-3823-3A3EC8CB3E1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4429125"/>
                        <a:ext cx="4392612" cy="221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  <p:sndAc>
      <p:stSnd>
        <p:snd r:embed="rId2" name="PROJCTOR.WAV"/>
      </p:stSnd>
    </p:sndAc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1">
            <a:extLst>
              <a:ext uri="{FF2B5EF4-FFF2-40B4-BE49-F238E27FC236}">
                <a16:creationId xmlns:a16="http://schemas.microsoft.com/office/drawing/2014/main" id="{A74876C9-26FC-81FD-EFDC-F3E1AFA6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1076325"/>
            <a:ext cx="4465637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2DB9B5C4-1FBD-D903-3525-A845E0463464}"/>
              </a:ext>
            </a:extLst>
          </p:cNvPr>
          <p:cNvSpPr/>
          <p:nvPr/>
        </p:nvSpPr>
        <p:spPr>
          <a:xfrm>
            <a:off x="535940" y="69850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的特点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图片 2">
            <a:extLst>
              <a:ext uri="{FF2B5EF4-FFF2-40B4-BE49-F238E27FC236}">
                <a16:creationId xmlns:a16="http://schemas.microsoft.com/office/drawing/2014/main" id="{871DFA7A-3A70-2FFB-9560-911CDD731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3000"/>
            <a:ext cx="674846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图片 3">
            <a:extLst>
              <a:ext uri="{FF2B5EF4-FFF2-40B4-BE49-F238E27FC236}">
                <a16:creationId xmlns:a16="http://schemas.microsoft.com/office/drawing/2014/main" id="{74752FD0-A1F9-B54B-B700-981B22CB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763838"/>
            <a:ext cx="340677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8147C6AC-B1DC-FE4E-3CC8-6BBDB56DF2B1}"/>
              </a:ext>
            </a:extLst>
          </p:cNvPr>
          <p:cNvSpPr/>
          <p:nvPr/>
        </p:nvSpPr>
        <p:spPr>
          <a:xfrm>
            <a:off x="535940" y="69850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>
            <a:extLst>
              <a:ext uri="{FF2B5EF4-FFF2-40B4-BE49-F238E27FC236}">
                <a16:creationId xmlns:a16="http://schemas.microsoft.com/office/drawing/2014/main" id="{29A5BCCC-5DA9-E9B4-7191-EC4C882F6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973263"/>
            <a:ext cx="85042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76110057-FEB3-0573-E3F7-01108C7DD80E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9A731FE5-0C68-FECA-3352-628A74F63F7A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7347" name="图片 2">
            <a:extLst>
              <a:ext uri="{FF2B5EF4-FFF2-40B4-BE49-F238E27FC236}">
                <a16:creationId xmlns:a16="http://schemas.microsoft.com/office/drawing/2014/main" id="{665B1286-BBC0-A7E2-E6AB-1DDB25F9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000125"/>
            <a:ext cx="49085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Box 3">
            <a:extLst>
              <a:ext uri="{FF2B5EF4-FFF2-40B4-BE49-F238E27FC236}">
                <a16:creationId xmlns:a16="http://schemas.microsoft.com/office/drawing/2014/main" id="{B86108CF-643B-3FC0-3B72-6EBD2A657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2143125"/>
            <a:ext cx="2143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/>
              <a:t>求：闭环电压增益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图片 1">
            <a:extLst>
              <a:ext uri="{FF2B5EF4-FFF2-40B4-BE49-F238E27FC236}">
                <a16:creationId xmlns:a16="http://schemas.microsoft.com/office/drawing/2014/main" id="{C2A49FB4-95DF-99A7-FB10-FBABF746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725613"/>
            <a:ext cx="6848475" cy="45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00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E6C2707-42CB-143F-B7D3-EEA038074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5" descr="006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E44AF9E-A645-EFAA-A6DC-7902F2AB5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396" name="Object 6">
            <a:hlinkClick r:id="rId5" action="ppaction://hlinksldjump"/>
            <a:extLst>
              <a:ext uri="{FF2B5EF4-FFF2-40B4-BE49-F238E27FC236}">
                <a16:creationId xmlns:a16="http://schemas.microsoft.com/office/drawing/2014/main" id="{49F45F5C-A04B-6650-E676-FB9A57E07B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6400800"/>
          <a:ext cx="7699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20700" imgH="209550" progId="PBrush">
                  <p:embed/>
                </p:oleObj>
              </mc:Choice>
              <mc:Fallback>
                <p:oleObj r:id="rId6" imgW="520700" imgH="209550" progId="PBrush">
                  <p:embed/>
                  <p:pic>
                    <p:nvPicPr>
                      <p:cNvPr id="59396" name="Object 6">
                        <a:hlinkClick r:id="rId5" action="ppaction://hlinksldjump"/>
                        <a:extLst>
                          <a:ext uri="{FF2B5EF4-FFF2-40B4-BE49-F238E27FC236}">
                            <a16:creationId xmlns:a16="http://schemas.microsoft.com/office/drawing/2014/main" id="{49F45F5C-A04B-6650-E676-FB9A57E07B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400800"/>
                        <a:ext cx="7699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8AF24749-395E-7A08-717A-C419FECAEFD4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9398" name="图片 2">
            <a:extLst>
              <a:ext uri="{FF2B5EF4-FFF2-40B4-BE49-F238E27FC236}">
                <a16:creationId xmlns:a16="http://schemas.microsoft.com/office/drawing/2014/main" id="{38A79ECF-93E3-597E-E6B1-F5CE04AF5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860550"/>
            <a:ext cx="58864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9" name="图片 3">
            <a:extLst>
              <a:ext uri="{FF2B5EF4-FFF2-40B4-BE49-F238E27FC236}">
                <a16:creationId xmlns:a16="http://schemas.microsoft.com/office/drawing/2014/main" id="{30D075AD-D030-3323-25EF-8BF2BBAC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244600"/>
            <a:ext cx="50085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d"/>
    <p:sndAc>
      <p:stSnd>
        <p:snd r:embed="rId2" name="PROJCTOR.WAV"/>
      </p:stSnd>
    </p:sndAc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>
            <a:extLst>
              <a:ext uri="{FF2B5EF4-FFF2-40B4-BE49-F238E27FC236}">
                <a16:creationId xmlns:a16="http://schemas.microsoft.com/office/drawing/2014/main" id="{DC9D18B1-DA57-CF42-1E90-396B091C9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76200"/>
            <a:ext cx="609600" cy="990600"/>
          </a:xfrm>
          <a:prstGeom prst="star4">
            <a:avLst>
              <a:gd name="adj" fmla="val 12500"/>
            </a:avLst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0" cap="sq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60419" name="Picture 4" descr="00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052F35-758D-C559-9FE2-5F2D7C7C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419850"/>
            <a:ext cx="7143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 descr="006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A11F78D-8AEB-D14A-365A-D81B5A80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400800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21" name="Object 6">
            <a:hlinkClick r:id="rId5" action="ppaction://hlinksldjump"/>
            <a:extLst>
              <a:ext uri="{FF2B5EF4-FFF2-40B4-BE49-F238E27FC236}">
                <a16:creationId xmlns:a16="http://schemas.microsoft.com/office/drawing/2014/main" id="{4858591A-925E-88CE-78FD-8B3EAEF25D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6400800"/>
          <a:ext cx="76993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20700" imgH="209550" progId="PBrush">
                  <p:embed/>
                </p:oleObj>
              </mc:Choice>
              <mc:Fallback>
                <p:oleObj r:id="rId6" imgW="520700" imgH="209550" progId="PBrush">
                  <p:embed/>
                  <p:pic>
                    <p:nvPicPr>
                      <p:cNvPr id="60421" name="Object 6">
                        <a:hlinkClick r:id="rId5" action="ppaction://hlinksldjump"/>
                        <a:extLst>
                          <a:ext uri="{FF2B5EF4-FFF2-40B4-BE49-F238E27FC236}">
                            <a16:creationId xmlns:a16="http://schemas.microsoft.com/office/drawing/2014/main" id="{4858591A-925E-88CE-78FD-8B3EAEF25D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6400800"/>
                        <a:ext cx="769938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91427DB8-6A78-ADCF-B8E8-31A70888BC35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0423" name="图片 2">
            <a:extLst>
              <a:ext uri="{FF2B5EF4-FFF2-40B4-BE49-F238E27FC236}">
                <a16:creationId xmlns:a16="http://schemas.microsoft.com/office/drawing/2014/main" id="{DAEB73AE-0D92-CBDE-F8FA-EBDC4DE4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314450"/>
            <a:ext cx="8542337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d"/>
    <p:sndAc>
      <p:stSnd>
        <p:snd r:embed="rId2" name="PROJCTOR.WAV"/>
      </p:stSnd>
    </p:sndAc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C43CC2-16D3-315B-6D93-A58FFE7372CD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447800"/>
            <a:ext cx="5410200" cy="2970213"/>
            <a:chOff x="0" y="0"/>
            <a:chExt cx="4409" cy="2303"/>
          </a:xfrm>
        </p:grpSpPr>
        <p:sp>
          <p:nvSpPr>
            <p:cNvPr id="61450" name="Text Box 3">
              <a:extLst>
                <a:ext uri="{FF2B5EF4-FFF2-40B4-BE49-F238E27FC236}">
                  <a16:creationId xmlns:a16="http://schemas.microsoft.com/office/drawing/2014/main" id="{FDD67864-A202-8129-25F9-B8AF16653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0"/>
              <a:ext cx="81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+V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CC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51" name="Line 4">
              <a:extLst>
                <a:ext uri="{FF2B5EF4-FFF2-40B4-BE49-F238E27FC236}">
                  <a16:creationId xmlns:a16="http://schemas.microsoft.com/office/drawing/2014/main" id="{0E314459-BABC-BEB2-A661-C4796FEC3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62"/>
              <a:ext cx="2991" cy="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2" name="Line 5">
              <a:extLst>
                <a:ext uri="{FF2B5EF4-FFF2-40B4-BE49-F238E27FC236}">
                  <a16:creationId xmlns:a16="http://schemas.microsoft.com/office/drawing/2014/main" id="{7C0FDFEF-C8C0-D87C-22BB-596D6B111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1" y="888"/>
              <a:ext cx="8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3" name="Line 6">
              <a:extLst>
                <a:ext uri="{FF2B5EF4-FFF2-40B4-BE49-F238E27FC236}">
                  <a16:creationId xmlns:a16="http://schemas.microsoft.com/office/drawing/2014/main" id="{2376CB81-577A-9101-984B-2FBE9637D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" y="1159"/>
              <a:ext cx="0" cy="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4" name="Line 7">
              <a:extLst>
                <a:ext uri="{FF2B5EF4-FFF2-40B4-BE49-F238E27FC236}">
                  <a16:creationId xmlns:a16="http://schemas.microsoft.com/office/drawing/2014/main" id="{8C429C9F-B925-4F0B-C205-3F46E5B6F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2" y="1165"/>
              <a:ext cx="192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5" name="Line 8">
              <a:extLst>
                <a:ext uri="{FF2B5EF4-FFF2-40B4-BE49-F238E27FC236}">
                  <a16:creationId xmlns:a16="http://schemas.microsoft.com/office/drawing/2014/main" id="{5597A508-3534-8147-DDD9-1E90745E1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1315"/>
              <a:ext cx="186" cy="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6" name="Line 9">
              <a:extLst>
                <a:ext uri="{FF2B5EF4-FFF2-40B4-BE49-F238E27FC236}">
                  <a16:creationId xmlns:a16="http://schemas.microsoft.com/office/drawing/2014/main" id="{28AB7622-FF66-A82F-C618-827628D8D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4" y="1453"/>
              <a:ext cx="0" cy="7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7" name="Line 10">
              <a:extLst>
                <a:ext uri="{FF2B5EF4-FFF2-40B4-BE49-F238E27FC236}">
                  <a16:creationId xmlns:a16="http://schemas.microsoft.com/office/drawing/2014/main" id="{BF9F695E-24ED-F7F3-0356-C81DAE365E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4" y="121"/>
              <a:ext cx="0" cy="10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8" name="Line 11">
              <a:extLst>
                <a:ext uri="{FF2B5EF4-FFF2-40B4-BE49-F238E27FC236}">
                  <a16:creationId xmlns:a16="http://schemas.microsoft.com/office/drawing/2014/main" id="{E32C9714-23B1-407D-6609-00A217C393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" y="1303"/>
              <a:ext cx="16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59" name="Line 12">
              <a:extLst>
                <a:ext uri="{FF2B5EF4-FFF2-40B4-BE49-F238E27FC236}">
                  <a16:creationId xmlns:a16="http://schemas.microsoft.com/office/drawing/2014/main" id="{EEFF90C2-395F-5C68-9815-167FAA2FC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0" y="901"/>
              <a:ext cx="0" cy="3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60" name="Line 13">
              <a:extLst>
                <a:ext uri="{FF2B5EF4-FFF2-40B4-BE49-F238E27FC236}">
                  <a16:creationId xmlns:a16="http://schemas.microsoft.com/office/drawing/2014/main" id="{3966300A-54C8-F4C0-5C0F-3F25DDECA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4" y="883"/>
              <a:ext cx="11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61" name="Oval 14">
              <a:extLst>
                <a:ext uri="{FF2B5EF4-FFF2-40B4-BE49-F238E27FC236}">
                  <a16:creationId xmlns:a16="http://schemas.microsoft.com/office/drawing/2014/main" id="{23362E35-CA43-B09C-B173-2C0BCF7DB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" y="859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2" name="Oval 15">
              <a:extLst>
                <a:ext uri="{FF2B5EF4-FFF2-40B4-BE49-F238E27FC236}">
                  <a16:creationId xmlns:a16="http://schemas.microsoft.com/office/drawing/2014/main" id="{66FBD6DD-63EF-A5F4-395C-1AC3ED2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" y="1279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3" name="Oval 16">
              <a:extLst>
                <a:ext uri="{FF2B5EF4-FFF2-40B4-BE49-F238E27FC236}">
                  <a16:creationId xmlns:a16="http://schemas.microsoft.com/office/drawing/2014/main" id="{55AB6288-DC88-38CA-0272-5B9F3A83E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" y="2066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4" name="Oval 17">
              <a:extLst>
                <a:ext uri="{FF2B5EF4-FFF2-40B4-BE49-F238E27FC236}">
                  <a16:creationId xmlns:a16="http://schemas.microsoft.com/office/drawing/2014/main" id="{7CFF1DEE-1802-A530-3641-895A61A98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" y="2047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5" name="Oval 18">
              <a:extLst>
                <a:ext uri="{FF2B5EF4-FFF2-40B4-BE49-F238E27FC236}">
                  <a16:creationId xmlns:a16="http://schemas.microsoft.com/office/drawing/2014/main" id="{F8180F7E-7ECC-A402-D257-0C131472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859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6" name="Oval 19">
              <a:extLst>
                <a:ext uri="{FF2B5EF4-FFF2-40B4-BE49-F238E27FC236}">
                  <a16:creationId xmlns:a16="http://schemas.microsoft.com/office/drawing/2014/main" id="{D900137C-A731-0C1B-19DC-226EB00B0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109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7" name="Oval 20">
              <a:extLst>
                <a:ext uri="{FF2B5EF4-FFF2-40B4-BE49-F238E27FC236}">
                  <a16:creationId xmlns:a16="http://schemas.microsoft.com/office/drawing/2014/main" id="{DAC3CB7A-353A-3884-9E8E-7B5EE1687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" y="1268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8" name="Oval 21">
              <a:extLst>
                <a:ext uri="{FF2B5EF4-FFF2-40B4-BE49-F238E27FC236}">
                  <a16:creationId xmlns:a16="http://schemas.microsoft.com/office/drawing/2014/main" id="{341FDB24-F3DD-8CD2-F351-BE298158B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" y="2041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69" name="Rectangle 22">
              <a:extLst>
                <a:ext uri="{FF2B5EF4-FFF2-40B4-BE49-F238E27FC236}">
                  <a16:creationId xmlns:a16="http://schemas.microsoft.com/office/drawing/2014/main" id="{735C4FEC-F1AD-691C-3842-042987FE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" y="283"/>
              <a:ext cx="84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70" name="Rectangle 23">
              <a:extLst>
                <a:ext uri="{FF2B5EF4-FFF2-40B4-BE49-F238E27FC236}">
                  <a16:creationId xmlns:a16="http://schemas.microsoft.com/office/drawing/2014/main" id="{815CF151-AE28-D246-AF19-BF0FA9F5CC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10" y="739"/>
              <a:ext cx="84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71" name="Rectangle 24">
              <a:extLst>
                <a:ext uri="{FF2B5EF4-FFF2-40B4-BE49-F238E27FC236}">
                  <a16:creationId xmlns:a16="http://schemas.microsoft.com/office/drawing/2014/main" id="{FCAB0508-90FF-4A64-24BE-52FCC4CB5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189"/>
              <a:ext cx="84" cy="2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72" name="Line 25">
              <a:extLst>
                <a:ext uri="{FF2B5EF4-FFF2-40B4-BE49-F238E27FC236}">
                  <a16:creationId xmlns:a16="http://schemas.microsoft.com/office/drawing/2014/main" id="{6259D9FA-4235-8136-0627-32C9B2835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6" y="117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3" name="Line 26">
              <a:extLst>
                <a:ext uri="{FF2B5EF4-FFF2-40B4-BE49-F238E27FC236}">
                  <a16:creationId xmlns:a16="http://schemas.microsoft.com/office/drawing/2014/main" id="{6E34C39E-31E0-2160-92D5-2BDF372D7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17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4" name="Rectangle 27">
              <a:extLst>
                <a:ext uri="{FF2B5EF4-FFF2-40B4-BE49-F238E27FC236}">
                  <a16:creationId xmlns:a16="http://schemas.microsoft.com/office/drawing/2014/main" id="{2B773DCE-2EAE-839E-82A6-506CFBCB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769"/>
              <a:ext cx="84" cy="2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75" name="Line 28">
              <a:extLst>
                <a:ext uri="{FF2B5EF4-FFF2-40B4-BE49-F238E27FC236}">
                  <a16:creationId xmlns:a16="http://schemas.microsoft.com/office/drawing/2014/main" id="{A9EE091E-3660-4DBF-2EA6-0AC2031945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8" y="75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6" name="Line 29">
              <a:extLst>
                <a:ext uri="{FF2B5EF4-FFF2-40B4-BE49-F238E27FC236}">
                  <a16:creationId xmlns:a16="http://schemas.microsoft.com/office/drawing/2014/main" id="{9961D694-796D-612C-9C06-B151C419C6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75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7" name="Line 30">
              <a:extLst>
                <a:ext uri="{FF2B5EF4-FFF2-40B4-BE49-F238E27FC236}">
                  <a16:creationId xmlns:a16="http://schemas.microsoft.com/office/drawing/2014/main" id="{95DA2D3A-E18A-2E7D-A4F9-92C79E80D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2"/>
              <a:ext cx="1197" cy="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8" name="Line 31">
              <a:extLst>
                <a:ext uri="{FF2B5EF4-FFF2-40B4-BE49-F238E27FC236}">
                  <a16:creationId xmlns:a16="http://schemas.microsoft.com/office/drawing/2014/main" id="{7D0612F6-1A62-C721-74D4-13904C42D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5" y="2244"/>
              <a:ext cx="2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79" name="Text Box 32">
              <a:extLst>
                <a:ext uri="{FF2B5EF4-FFF2-40B4-BE49-F238E27FC236}">
                  <a16:creationId xmlns:a16="http://schemas.microsoft.com/office/drawing/2014/main" id="{95546EE9-C0CE-D4EA-7D69-A00555682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156"/>
              <a:ext cx="58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endParaRPr lang="zh-CN" altLang="en-US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0" name="Text Box 33">
              <a:extLst>
                <a:ext uri="{FF2B5EF4-FFF2-40B4-BE49-F238E27FC236}">
                  <a16:creationId xmlns:a16="http://schemas.microsoft.com/office/drawing/2014/main" id="{8AD4FD81-715F-BFDE-9B5A-67CE961C2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455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1" name="Text Box 34">
              <a:extLst>
                <a:ext uri="{FF2B5EF4-FFF2-40B4-BE49-F238E27FC236}">
                  <a16:creationId xmlns:a16="http://schemas.microsoft.com/office/drawing/2014/main" id="{0498BC6E-3631-ACE5-CF23-142A938A3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" y="900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2" name="Text Box 35">
              <a:extLst>
                <a:ext uri="{FF2B5EF4-FFF2-40B4-BE49-F238E27FC236}">
                  <a16:creationId xmlns:a16="http://schemas.microsoft.com/office/drawing/2014/main" id="{0AE15223-3EE6-4CA3-3419-A38472BB4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" y="576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f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3" name="Line 36">
              <a:extLst>
                <a:ext uri="{FF2B5EF4-FFF2-40B4-BE49-F238E27FC236}">
                  <a16:creationId xmlns:a16="http://schemas.microsoft.com/office/drawing/2014/main" id="{45974F25-E842-92B6-1652-578BC9659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" y="1509"/>
              <a:ext cx="0" cy="3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84" name="Text Box 37">
              <a:extLst>
                <a:ext uri="{FF2B5EF4-FFF2-40B4-BE49-F238E27FC236}">
                  <a16:creationId xmlns:a16="http://schemas.microsoft.com/office/drawing/2014/main" id="{D5B99664-C364-6A3D-A1EA-CC299B1399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" y="1548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5" name="Line 38">
              <a:extLst>
                <a:ext uri="{FF2B5EF4-FFF2-40B4-BE49-F238E27FC236}">
                  <a16:creationId xmlns:a16="http://schemas.microsoft.com/office/drawing/2014/main" id="{558373D9-68CB-6B7B-5B58-286844B0E9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1200"/>
              <a:ext cx="0" cy="5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86" name="Text Box 39">
              <a:extLst>
                <a:ext uri="{FF2B5EF4-FFF2-40B4-BE49-F238E27FC236}">
                  <a16:creationId xmlns:a16="http://schemas.microsoft.com/office/drawing/2014/main" id="{0617C11A-86E4-B53A-EB86-06A53A377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1392"/>
              <a:ext cx="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o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87" name="Line 40">
              <a:extLst>
                <a:ext uri="{FF2B5EF4-FFF2-40B4-BE49-F238E27FC236}">
                  <a16:creationId xmlns:a16="http://schemas.microsoft.com/office/drawing/2014/main" id="{6D4B6166-B952-B5F3-30C0-26CDAC780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488"/>
              <a:ext cx="3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88" name="Line 41">
              <a:extLst>
                <a:ext uri="{FF2B5EF4-FFF2-40B4-BE49-F238E27FC236}">
                  <a16:creationId xmlns:a16="http://schemas.microsoft.com/office/drawing/2014/main" id="{429E284F-A1EA-3A9F-314E-5008427381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1428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89" name="Text Box 42">
              <a:extLst>
                <a:ext uri="{FF2B5EF4-FFF2-40B4-BE49-F238E27FC236}">
                  <a16:creationId xmlns:a16="http://schemas.microsoft.com/office/drawing/2014/main" id="{C99D9BCF-4461-97DB-D68B-4882D9AFD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16"/>
              <a:ext cx="58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b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90" name="Line 43">
              <a:extLst>
                <a:ext uri="{FF2B5EF4-FFF2-40B4-BE49-F238E27FC236}">
                  <a16:creationId xmlns:a16="http://schemas.microsoft.com/office/drawing/2014/main" id="{C8D56BE3-2889-0B3B-EC71-D0AD602FE3D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496" y="1117"/>
              <a:ext cx="31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91" name="Text Box 44">
              <a:extLst>
                <a:ext uri="{FF2B5EF4-FFF2-40B4-BE49-F238E27FC236}">
                  <a16:creationId xmlns:a16="http://schemas.microsoft.com/office/drawing/2014/main" id="{AAE49786-E589-9F0D-5CC2-9177E252F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987"/>
              <a:ext cx="293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f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92" name="Text Box 45">
              <a:extLst>
                <a:ext uri="{FF2B5EF4-FFF2-40B4-BE49-F238E27FC236}">
                  <a16:creationId xmlns:a16="http://schemas.microsoft.com/office/drawing/2014/main" id="{190D565B-7493-45F1-49C7-BDB0A04E02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" y="1545"/>
              <a:ext cx="58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1493" name="Rectangle 46">
              <a:extLst>
                <a:ext uri="{FF2B5EF4-FFF2-40B4-BE49-F238E27FC236}">
                  <a16:creationId xmlns:a16="http://schemas.microsoft.com/office/drawing/2014/main" id="{2BBAAB48-86D4-3001-BECC-005FE12A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1247"/>
              <a:ext cx="266" cy="11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94" name="Text Box 47">
              <a:extLst>
                <a:ext uri="{FF2B5EF4-FFF2-40B4-BE49-F238E27FC236}">
                  <a16:creationId xmlns:a16="http://schemas.microsoft.com/office/drawing/2014/main" id="{7B65550A-2505-3123-D793-FE35442479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969"/>
              <a:ext cx="478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S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95" name="Rectangle 48">
              <a:extLst>
                <a:ext uri="{FF2B5EF4-FFF2-40B4-BE49-F238E27FC236}">
                  <a16:creationId xmlns:a16="http://schemas.microsoft.com/office/drawing/2014/main" id="{D8267669-5F8E-F385-63DD-AC2D1D1F9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47"/>
              <a:ext cx="1078" cy="15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96" name="Line 49">
              <a:extLst>
                <a:ext uri="{FF2B5EF4-FFF2-40B4-BE49-F238E27FC236}">
                  <a16:creationId xmlns:a16="http://schemas.microsoft.com/office/drawing/2014/main" id="{4647C6F5-F82D-C842-CEDE-F7C18D264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9" y="881"/>
              <a:ext cx="0" cy="11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1497" name="Rectangle 50">
              <a:extLst>
                <a:ext uri="{FF2B5EF4-FFF2-40B4-BE49-F238E27FC236}">
                  <a16:creationId xmlns:a16="http://schemas.microsoft.com/office/drawing/2014/main" id="{35C34292-833E-ABA9-0294-52CA8627B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1325"/>
              <a:ext cx="111" cy="30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98" name="Text Box 51">
              <a:extLst>
                <a:ext uri="{FF2B5EF4-FFF2-40B4-BE49-F238E27FC236}">
                  <a16:creationId xmlns:a16="http://schemas.microsoft.com/office/drawing/2014/main" id="{CD4FDDA4-F79A-C5DD-DEE9-6D8B14A22E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1324"/>
              <a:ext cx="42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L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499" name="Oval 52">
              <a:extLst>
                <a:ext uri="{FF2B5EF4-FFF2-40B4-BE49-F238E27FC236}">
                  <a16:creationId xmlns:a16="http://schemas.microsoft.com/office/drawing/2014/main" id="{CF0A76EE-1C90-C745-FEA7-8A4744911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847"/>
              <a:ext cx="67" cy="6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0" name="Oval 53">
              <a:extLst>
                <a:ext uri="{FF2B5EF4-FFF2-40B4-BE49-F238E27FC236}">
                  <a16:creationId xmlns:a16="http://schemas.microsoft.com/office/drawing/2014/main" id="{396B92D4-9531-44CE-E7DC-222D98704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032"/>
              <a:ext cx="67" cy="6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1443" name="Text Box 54">
            <a:extLst>
              <a:ext uri="{FF2B5EF4-FFF2-40B4-BE49-F238E27FC236}">
                <a16:creationId xmlns:a16="http://schemas.microsoft.com/office/drawing/2014/main" id="{88F0E447-109D-A840-AD2D-6ACADC0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4943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endParaRPr lang="zh-CN" altLang="en-US" sz="140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0231" name="Text Box 55">
            <a:extLst>
              <a:ext uri="{FF2B5EF4-FFF2-40B4-BE49-F238E27FC236}">
                <a16:creationId xmlns:a16="http://schemas.microsoft.com/office/drawing/2014/main" id="{F5E84495-A7F4-D0FA-9931-F65F35180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"/>
            <a:ext cx="44196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例1.判断反馈类型</a:t>
            </a:r>
          </a:p>
        </p:txBody>
      </p:sp>
      <p:sp>
        <p:nvSpPr>
          <p:cNvPr id="50232" name="Rectangle 56">
            <a:extLst>
              <a:ext uri="{FF2B5EF4-FFF2-40B4-BE49-F238E27FC236}">
                <a16:creationId xmlns:a16="http://schemas.microsoft.com/office/drawing/2014/main" id="{A6CA551E-FA74-B004-A028-D89A76EB0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43200"/>
            <a:ext cx="22304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latin typeface="Times New Roman" panose="02020603050405020304" pitchFamily="18" charset="0"/>
              </a:rPr>
              <a:t>反馈系数为</a:t>
            </a:r>
          </a:p>
        </p:txBody>
      </p:sp>
      <p:sp>
        <p:nvSpPr>
          <p:cNvPr id="50233" name="Rectangle 57">
            <a:extLst>
              <a:ext uri="{FF2B5EF4-FFF2-40B4-BE49-F238E27FC236}">
                <a16:creationId xmlns:a16="http://schemas.microsoft.com/office/drawing/2014/main" id="{40C70FE9-D437-4562-CA89-38264F41D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267200"/>
            <a:ext cx="2230438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endParaRPr lang="zh-CN" altLang="en-US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234" name="Rectangle 58">
            <a:extLst>
              <a:ext uri="{FF2B5EF4-FFF2-40B4-BE49-F238E27FC236}">
                <a16:creationId xmlns:a16="http://schemas.microsoft.com/office/drawing/2014/main" id="{00005D6B-1C9F-7EE7-3927-483A35DCB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5832475"/>
            <a:ext cx="223043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endParaRPr lang="zh-CN" altLang="en-US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AEE0B40A-3000-B004-95A5-229145B7C982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1257" name="Rectangle 57">
            <a:extLst>
              <a:ext uri="{FF2B5EF4-FFF2-40B4-BE49-F238E27FC236}">
                <a16:creationId xmlns:a16="http://schemas.microsoft.com/office/drawing/2014/main" id="{DA85A2CC-FD62-1A6A-9F7B-D9AFEDDA9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267200"/>
            <a:ext cx="355758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闭环增益，</a:t>
            </a:r>
            <a:endParaRPr lang="en-US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闭环源电压增益</a:t>
            </a: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2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2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2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31" grpId="0"/>
      <p:bldP spid="50232" grpId="0"/>
      <p:bldP spid="50233" grpId="0"/>
      <p:bldP spid="50234" grpId="0"/>
      <p:bldP spid="512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C9C70C4-3B09-1AA9-FEFC-ECB2B16228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76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ea typeface="隶书" pitchFamily="49" charset="-122"/>
              </a:rPr>
              <a:t>正反馈</a:t>
            </a:r>
            <a:r>
              <a:rPr lang="zh-CN" altLang="en-US" b="1">
                <a:solidFill>
                  <a:schemeClr val="tx1"/>
                </a:solidFill>
                <a:ea typeface="隶书" pitchFamily="49" charset="-122"/>
              </a:rPr>
              <a:t>和</a:t>
            </a:r>
            <a:r>
              <a:rPr lang="zh-CN" altLang="en-US" b="1">
                <a:solidFill>
                  <a:srgbClr val="FF0000"/>
                </a:solidFill>
                <a:ea typeface="隶书" pitchFamily="49" charset="-122"/>
              </a:rPr>
              <a:t>负反馈</a:t>
            </a:r>
            <a:r>
              <a:rPr lang="zh-CN" altLang="en-US" b="1">
                <a:solidFill>
                  <a:schemeClr val="tx1"/>
                </a:solidFill>
                <a:ea typeface="隶书" pitchFamily="49" charset="-122"/>
              </a:rPr>
              <a:t>的判断</a:t>
            </a:r>
            <a:endParaRPr lang="zh-CN" altLang="en-US" b="1">
              <a:solidFill>
                <a:srgbClr val="FF0066"/>
              </a:solidFill>
              <a:ea typeface="隶书" pitchFamily="49" charset="-122"/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413541AA-9AFE-9DC0-63B4-00924E8C3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876300"/>
            <a:ext cx="7924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在放大电路的输入端，假设一个输入信号对地的极性，用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2400">
                <a:latin typeface="Times New Roman" panose="02020603050405020304" pitchFamily="18" charset="0"/>
              </a:rPr>
              <a:t>+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、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“</a:t>
            </a:r>
            <a:r>
              <a:rPr lang="zh-CN" altLang="en-US" sz="2400">
                <a:latin typeface="宋体" panose="02010600030101010101" pitchFamily="2" charset="-122"/>
              </a:rPr>
              <a:t>-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”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表示。按信号传输方向依次判断相关点的瞬时极性，直至判断出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反馈信号的瞬时极性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。如果反馈信号的瞬时极性使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净输入减小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，则为</a:t>
            </a:r>
            <a:r>
              <a:rPr lang="zh-CN" altLang="en-US" sz="2400">
                <a:latin typeface="Times New Roman" panose="02020603050405020304" pitchFamily="18" charset="0"/>
              </a:rPr>
              <a:t>负反馈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；反之为</a:t>
            </a:r>
            <a:r>
              <a:rPr lang="zh-CN" altLang="en-US" sz="2400">
                <a:latin typeface="Times New Roman" panose="02020603050405020304" pitchFamily="18" charset="0"/>
              </a:rPr>
              <a:t>正反馈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196" name="Text Box 6">
            <a:extLst>
              <a:ext uri="{FF2B5EF4-FFF2-40B4-BE49-F238E27FC236}">
                <a16:creationId xmlns:a16="http://schemas.microsoft.com/office/drawing/2014/main" id="{A947C079-3A04-62D6-0376-CB4021243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07075"/>
            <a:ext cx="806767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      以上</a:t>
            </a:r>
            <a:r>
              <a:rPr lang="zh-CN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输入信号和反馈信号</a:t>
            </a:r>
            <a:r>
              <a:rPr lang="zh-CN" altLang="en-US" sz="2400">
                <a:latin typeface="Times New Roman" panose="02020603050405020304" pitchFamily="18" charset="0"/>
              </a:rPr>
              <a:t>的瞬时极性都是指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对地</a:t>
            </a:r>
            <a:r>
              <a:rPr lang="zh-CN" altLang="en-US" sz="2400">
                <a:latin typeface="Times New Roman" panose="02020603050405020304" pitchFamily="18" charset="0"/>
              </a:rPr>
              <a:t>而言，这样才有可比性。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F4FAE892-45CB-25CC-49E3-448E0E796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371600"/>
            <a:ext cx="685800" cy="35052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</a:rPr>
              <a:t>瞬时极性法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7174" name="对象 8197">
            <a:extLst>
              <a:ext uri="{FF2B5EF4-FFF2-40B4-BE49-F238E27FC236}">
                <a16:creationId xmlns:a16="http://schemas.microsoft.com/office/drawing/2014/main" id="{AA2E50C2-CECD-0243-632B-9FE34AD83659}"/>
              </a:ext>
            </a:extLst>
          </p:cNvPr>
          <p:cNvGraphicFramePr>
            <a:graphicFrameLocks/>
          </p:cNvGraphicFramePr>
          <p:nvPr/>
        </p:nvGraphicFramePr>
        <p:xfrm>
          <a:off x="1422400" y="2889250"/>
          <a:ext cx="6729413" cy="288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83100" imgH="1625600" progId="Paint.Picture">
                  <p:embed/>
                </p:oleObj>
              </mc:Choice>
              <mc:Fallback>
                <p:oleObj r:id="rId2" imgW="4483100" imgH="1625600" progId="Paint.Picture">
                  <p:embed/>
                  <p:pic>
                    <p:nvPicPr>
                      <p:cNvPr id="7174" name="对象 8197">
                        <a:extLst>
                          <a:ext uri="{FF2B5EF4-FFF2-40B4-BE49-F238E27FC236}">
                            <a16:creationId xmlns:a16="http://schemas.microsoft.com/office/drawing/2014/main" id="{AA2E50C2-CECD-0243-632B-9FE34AD8365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889250"/>
                        <a:ext cx="6729413" cy="288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8195" grpId="0" animBg="1"/>
      <p:bldP spid="8196" grpId="0" animBg="1"/>
      <p:bldP spid="8197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5EA592-CCD2-12E0-0C73-98CD4EDBB290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447800"/>
            <a:ext cx="5410200" cy="2970213"/>
            <a:chOff x="0" y="0"/>
            <a:chExt cx="4409" cy="2303"/>
          </a:xfrm>
        </p:grpSpPr>
        <p:sp>
          <p:nvSpPr>
            <p:cNvPr id="62477" name="Text Box 3">
              <a:extLst>
                <a:ext uri="{FF2B5EF4-FFF2-40B4-BE49-F238E27FC236}">
                  <a16:creationId xmlns:a16="http://schemas.microsoft.com/office/drawing/2014/main" id="{E52CD1C4-0DB3-8521-69BC-55FBFD748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6" y="0"/>
              <a:ext cx="81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+V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CC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478" name="Line 4">
              <a:extLst>
                <a:ext uri="{FF2B5EF4-FFF2-40B4-BE49-F238E27FC236}">
                  <a16:creationId xmlns:a16="http://schemas.microsoft.com/office/drawing/2014/main" id="{DFBDE74B-39F8-3342-22D6-7A1CB8EF0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" y="2062"/>
              <a:ext cx="2991" cy="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79" name="Line 5">
              <a:extLst>
                <a:ext uri="{FF2B5EF4-FFF2-40B4-BE49-F238E27FC236}">
                  <a16:creationId xmlns:a16="http://schemas.microsoft.com/office/drawing/2014/main" id="{9503313F-B25B-BB11-0690-863AF1630F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41" y="888"/>
              <a:ext cx="8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0" name="Line 6">
              <a:extLst>
                <a:ext uri="{FF2B5EF4-FFF2-40B4-BE49-F238E27FC236}">
                  <a16:creationId xmlns:a16="http://schemas.microsoft.com/office/drawing/2014/main" id="{A68F59A8-3BBD-D4B3-AF24-2D6E3710F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" y="1159"/>
              <a:ext cx="0" cy="3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1" name="Line 7">
              <a:extLst>
                <a:ext uri="{FF2B5EF4-FFF2-40B4-BE49-F238E27FC236}">
                  <a16:creationId xmlns:a16="http://schemas.microsoft.com/office/drawing/2014/main" id="{A5E928A3-7FA0-454F-5C5D-2903E1C3F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2" y="1165"/>
              <a:ext cx="192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2" name="Line 8">
              <a:extLst>
                <a:ext uri="{FF2B5EF4-FFF2-40B4-BE49-F238E27FC236}">
                  <a16:creationId xmlns:a16="http://schemas.microsoft.com/office/drawing/2014/main" id="{B4550BD5-FA1D-5C33-E7B8-8AF65D0353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8" y="1315"/>
              <a:ext cx="186" cy="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3" name="Line 9">
              <a:extLst>
                <a:ext uri="{FF2B5EF4-FFF2-40B4-BE49-F238E27FC236}">
                  <a16:creationId xmlns:a16="http://schemas.microsoft.com/office/drawing/2014/main" id="{40532934-DC25-1930-38A9-A133FFCC8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4" y="1453"/>
              <a:ext cx="0" cy="7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4" name="Line 10">
              <a:extLst>
                <a:ext uri="{FF2B5EF4-FFF2-40B4-BE49-F238E27FC236}">
                  <a16:creationId xmlns:a16="http://schemas.microsoft.com/office/drawing/2014/main" id="{102B44D3-1761-4CDB-14D0-1A6762E1C9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4" y="121"/>
              <a:ext cx="0" cy="10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5" name="Line 11">
              <a:extLst>
                <a:ext uri="{FF2B5EF4-FFF2-40B4-BE49-F238E27FC236}">
                  <a16:creationId xmlns:a16="http://schemas.microsoft.com/office/drawing/2014/main" id="{248490EE-1656-25D2-D16C-10EE00CAC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4" y="1303"/>
              <a:ext cx="160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6" name="Line 12">
              <a:extLst>
                <a:ext uri="{FF2B5EF4-FFF2-40B4-BE49-F238E27FC236}">
                  <a16:creationId xmlns:a16="http://schemas.microsoft.com/office/drawing/2014/main" id="{C5964669-AA74-8209-5741-E33D89C315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50" y="901"/>
              <a:ext cx="0" cy="39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7" name="Line 13">
              <a:extLst>
                <a:ext uri="{FF2B5EF4-FFF2-40B4-BE49-F238E27FC236}">
                  <a16:creationId xmlns:a16="http://schemas.microsoft.com/office/drawing/2014/main" id="{2228DC5F-1440-4663-6446-9F6858767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4" y="883"/>
              <a:ext cx="11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488" name="Oval 14">
              <a:extLst>
                <a:ext uri="{FF2B5EF4-FFF2-40B4-BE49-F238E27FC236}">
                  <a16:creationId xmlns:a16="http://schemas.microsoft.com/office/drawing/2014/main" id="{9EB3C65A-5C81-B900-3A71-B7F82A329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" y="859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89" name="Oval 15">
              <a:extLst>
                <a:ext uri="{FF2B5EF4-FFF2-40B4-BE49-F238E27FC236}">
                  <a16:creationId xmlns:a16="http://schemas.microsoft.com/office/drawing/2014/main" id="{DE72598C-62D3-7BFC-E9D1-6876DF493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" y="1279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0" name="Oval 16">
              <a:extLst>
                <a:ext uri="{FF2B5EF4-FFF2-40B4-BE49-F238E27FC236}">
                  <a16:creationId xmlns:a16="http://schemas.microsoft.com/office/drawing/2014/main" id="{CBDE0C82-6691-3730-5D87-0B38DD88C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7" y="2066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1" name="Oval 17">
              <a:extLst>
                <a:ext uri="{FF2B5EF4-FFF2-40B4-BE49-F238E27FC236}">
                  <a16:creationId xmlns:a16="http://schemas.microsoft.com/office/drawing/2014/main" id="{696501DF-8141-6FFB-3DA9-0EC18C22A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" y="2047"/>
              <a:ext cx="47" cy="47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2" name="Oval 18">
              <a:extLst>
                <a:ext uri="{FF2B5EF4-FFF2-40B4-BE49-F238E27FC236}">
                  <a16:creationId xmlns:a16="http://schemas.microsoft.com/office/drawing/2014/main" id="{35EA7BBD-0D64-7B17-C50A-77EEB6D0D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859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3" name="Oval 19">
              <a:extLst>
                <a:ext uri="{FF2B5EF4-FFF2-40B4-BE49-F238E27FC236}">
                  <a16:creationId xmlns:a16="http://schemas.microsoft.com/office/drawing/2014/main" id="{5AFF90C0-E1AE-F2D7-271F-D8A2C0088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109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4" name="Oval 20">
              <a:extLst>
                <a:ext uri="{FF2B5EF4-FFF2-40B4-BE49-F238E27FC236}">
                  <a16:creationId xmlns:a16="http://schemas.microsoft.com/office/drawing/2014/main" id="{FE21390C-835F-50E0-28E5-15F5DDBCD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" y="1268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5" name="Oval 21">
              <a:extLst>
                <a:ext uri="{FF2B5EF4-FFF2-40B4-BE49-F238E27FC236}">
                  <a16:creationId xmlns:a16="http://schemas.microsoft.com/office/drawing/2014/main" id="{773BC886-36D3-D513-A229-465ACBBED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" y="2041"/>
              <a:ext cx="47" cy="4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6" name="Rectangle 22">
              <a:extLst>
                <a:ext uri="{FF2B5EF4-FFF2-40B4-BE49-F238E27FC236}">
                  <a16:creationId xmlns:a16="http://schemas.microsoft.com/office/drawing/2014/main" id="{2108E06C-436A-6770-1964-3366864B2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" y="283"/>
              <a:ext cx="84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7" name="Rectangle 23">
              <a:extLst>
                <a:ext uri="{FF2B5EF4-FFF2-40B4-BE49-F238E27FC236}">
                  <a16:creationId xmlns:a16="http://schemas.microsoft.com/office/drawing/2014/main" id="{0AE0E199-DEFE-FBE2-78E6-854A9B9D2B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10" y="739"/>
              <a:ext cx="84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8" name="Rectangle 24">
              <a:extLst>
                <a:ext uri="{FF2B5EF4-FFF2-40B4-BE49-F238E27FC236}">
                  <a16:creationId xmlns:a16="http://schemas.microsoft.com/office/drawing/2014/main" id="{42F16504-ECB6-526D-3F15-81A398F3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1189"/>
              <a:ext cx="84" cy="2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499" name="Line 25">
              <a:extLst>
                <a:ext uri="{FF2B5EF4-FFF2-40B4-BE49-F238E27FC236}">
                  <a16:creationId xmlns:a16="http://schemas.microsoft.com/office/drawing/2014/main" id="{E9058A00-6FCB-9226-77B1-CDF940E9DE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6" y="117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0" name="Line 26">
              <a:extLst>
                <a:ext uri="{FF2B5EF4-FFF2-40B4-BE49-F238E27FC236}">
                  <a16:creationId xmlns:a16="http://schemas.microsoft.com/office/drawing/2014/main" id="{36354931-05A6-71E4-0D26-2AA15C843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17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1" name="Rectangle 27">
              <a:extLst>
                <a:ext uri="{FF2B5EF4-FFF2-40B4-BE49-F238E27FC236}">
                  <a16:creationId xmlns:a16="http://schemas.microsoft.com/office/drawing/2014/main" id="{D4909C96-3B9E-2F7C-E243-E67CC6CDF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0" y="769"/>
              <a:ext cx="84" cy="23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02" name="Line 28">
              <a:extLst>
                <a:ext uri="{FF2B5EF4-FFF2-40B4-BE49-F238E27FC236}">
                  <a16:creationId xmlns:a16="http://schemas.microsoft.com/office/drawing/2014/main" id="{58BD9F39-3644-ECF7-45FC-2803878993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8" y="75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3" name="Line 29">
              <a:extLst>
                <a:ext uri="{FF2B5EF4-FFF2-40B4-BE49-F238E27FC236}">
                  <a16:creationId xmlns:a16="http://schemas.microsoft.com/office/drawing/2014/main" id="{429C2E8C-9123-D669-783E-BAB9FA2A6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0" y="757"/>
              <a:ext cx="0" cy="2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4" name="Line 30">
              <a:extLst>
                <a:ext uri="{FF2B5EF4-FFF2-40B4-BE49-F238E27FC236}">
                  <a16:creationId xmlns:a16="http://schemas.microsoft.com/office/drawing/2014/main" id="{8D69D9CF-0800-2E00-03F9-E8C756B9D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2"/>
              <a:ext cx="1197" cy="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5" name="Line 31">
              <a:extLst>
                <a:ext uri="{FF2B5EF4-FFF2-40B4-BE49-F238E27FC236}">
                  <a16:creationId xmlns:a16="http://schemas.microsoft.com/office/drawing/2014/main" id="{4EFFF53C-D021-0D79-AC06-BC64D7653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5" y="2244"/>
              <a:ext cx="2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06" name="Text Box 32">
              <a:extLst>
                <a:ext uri="{FF2B5EF4-FFF2-40B4-BE49-F238E27FC236}">
                  <a16:creationId xmlns:a16="http://schemas.microsoft.com/office/drawing/2014/main" id="{E7332BEB-7019-43A8-99F8-1C2FA2A72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8" y="156"/>
              <a:ext cx="585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endParaRPr lang="zh-CN" altLang="en-US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07" name="Text Box 33">
              <a:extLst>
                <a:ext uri="{FF2B5EF4-FFF2-40B4-BE49-F238E27FC236}">
                  <a16:creationId xmlns:a16="http://schemas.microsoft.com/office/drawing/2014/main" id="{06FD1CE0-F19E-BEB6-77EE-E339C4C5C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455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2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08" name="Text Box 34">
              <a:extLst>
                <a:ext uri="{FF2B5EF4-FFF2-40B4-BE49-F238E27FC236}">
                  <a16:creationId xmlns:a16="http://schemas.microsoft.com/office/drawing/2014/main" id="{D85DAAE5-F914-5098-CF2B-E706B3265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" y="900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C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1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09" name="Text Box 35">
              <a:extLst>
                <a:ext uri="{FF2B5EF4-FFF2-40B4-BE49-F238E27FC236}">
                  <a16:creationId xmlns:a16="http://schemas.microsoft.com/office/drawing/2014/main" id="{4BCA60B4-AC78-3ABE-F2A8-4F10497F3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" y="576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R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f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10" name="Line 36">
              <a:extLst>
                <a:ext uri="{FF2B5EF4-FFF2-40B4-BE49-F238E27FC236}">
                  <a16:creationId xmlns:a16="http://schemas.microsoft.com/office/drawing/2014/main" id="{8F96BF3C-3CCD-BA74-6F5E-44D4ED435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" y="1509"/>
              <a:ext cx="0" cy="39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11" name="Text Box 37">
              <a:extLst>
                <a:ext uri="{FF2B5EF4-FFF2-40B4-BE49-F238E27FC236}">
                  <a16:creationId xmlns:a16="http://schemas.microsoft.com/office/drawing/2014/main" id="{9D87FFB5-BB58-AB8D-0D72-0ED102450A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" y="1548"/>
              <a:ext cx="585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S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12" name="Line 38">
              <a:extLst>
                <a:ext uri="{FF2B5EF4-FFF2-40B4-BE49-F238E27FC236}">
                  <a16:creationId xmlns:a16="http://schemas.microsoft.com/office/drawing/2014/main" id="{66BAEE66-B2E0-D44F-768E-9FE28F8721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7" y="1200"/>
              <a:ext cx="0" cy="5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13" name="Text Box 39">
              <a:extLst>
                <a:ext uri="{FF2B5EF4-FFF2-40B4-BE49-F238E27FC236}">
                  <a16:creationId xmlns:a16="http://schemas.microsoft.com/office/drawing/2014/main" id="{0D9211FA-D7A7-EA1E-8A0B-79B3F2F52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" y="1392"/>
              <a:ext cx="5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2000">
                  <a:latin typeface="Times New Roman" panose="02020603050405020304" pitchFamily="18" charset="0"/>
                  <a:ea typeface="楷体_GB2312"/>
                  <a:cs typeface="楷体_GB2312"/>
                </a:rPr>
                <a:t>u</a:t>
              </a:r>
              <a:r>
                <a:rPr lang="zh-CN" altLang="en-US" sz="2000" baseline="-25000">
                  <a:latin typeface="Times New Roman" panose="02020603050405020304" pitchFamily="18" charset="0"/>
                  <a:ea typeface="楷体_GB2312"/>
                  <a:cs typeface="楷体_GB2312"/>
                </a:rPr>
                <a:t>o</a:t>
              </a:r>
              <a:endParaRPr lang="zh-CN" altLang="en-US" sz="2000"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14" name="Line 40">
              <a:extLst>
                <a:ext uri="{FF2B5EF4-FFF2-40B4-BE49-F238E27FC236}">
                  <a16:creationId xmlns:a16="http://schemas.microsoft.com/office/drawing/2014/main" id="{559BA767-3416-E179-E526-93357C824A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488"/>
              <a:ext cx="3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15" name="Line 41">
              <a:extLst>
                <a:ext uri="{FF2B5EF4-FFF2-40B4-BE49-F238E27FC236}">
                  <a16:creationId xmlns:a16="http://schemas.microsoft.com/office/drawing/2014/main" id="{6FE18B39-FF7B-22FE-4911-25DD88C23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1428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16" name="Text Box 42">
              <a:extLst>
                <a:ext uri="{FF2B5EF4-FFF2-40B4-BE49-F238E27FC236}">
                  <a16:creationId xmlns:a16="http://schemas.microsoft.com/office/drawing/2014/main" id="{223709AD-0552-8A73-1308-AAD2F1EA5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1416"/>
              <a:ext cx="58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b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17" name="Line 43">
              <a:extLst>
                <a:ext uri="{FF2B5EF4-FFF2-40B4-BE49-F238E27FC236}">
                  <a16:creationId xmlns:a16="http://schemas.microsoft.com/office/drawing/2014/main" id="{5C73681D-0199-AE16-D2BA-386BA2A937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1496" y="1117"/>
              <a:ext cx="31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18" name="Text Box 44">
              <a:extLst>
                <a:ext uri="{FF2B5EF4-FFF2-40B4-BE49-F238E27FC236}">
                  <a16:creationId xmlns:a16="http://schemas.microsoft.com/office/drawing/2014/main" id="{85153117-A3AE-9EE4-0A3F-34ECB9787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987"/>
              <a:ext cx="293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f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19" name="Text Box 45">
              <a:extLst>
                <a:ext uri="{FF2B5EF4-FFF2-40B4-BE49-F238E27FC236}">
                  <a16:creationId xmlns:a16="http://schemas.microsoft.com/office/drawing/2014/main" id="{AAAF9096-5570-04A0-08CB-F014848E4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4" y="1545"/>
              <a:ext cx="585" cy="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r>
                <a:rPr lang="zh-CN" altLang="en-US" baseline="-25000">
                  <a:solidFill>
                    <a:srgbClr val="FF3300"/>
                  </a:solidFill>
                  <a:latin typeface="Times New Roman" panose="02020603050405020304" pitchFamily="18" charset="0"/>
                  <a:ea typeface="楷体_GB2312"/>
                  <a:cs typeface="楷体_GB2312"/>
                </a:rPr>
                <a:t>i</a:t>
              </a:r>
              <a:endParaRPr lang="zh-CN" altLang="en-US">
                <a:solidFill>
                  <a:srgbClr val="FF3300"/>
                </a:solidFill>
                <a:latin typeface="Times New Roman" panose="02020603050405020304" pitchFamily="18" charset="0"/>
                <a:ea typeface="楷体_GB2312"/>
                <a:cs typeface="楷体_GB2312"/>
              </a:endParaRPr>
            </a:p>
          </p:txBody>
        </p:sp>
        <p:sp>
          <p:nvSpPr>
            <p:cNvPr id="62520" name="Rectangle 46">
              <a:extLst>
                <a:ext uri="{FF2B5EF4-FFF2-40B4-BE49-F238E27FC236}">
                  <a16:creationId xmlns:a16="http://schemas.microsoft.com/office/drawing/2014/main" id="{626867F3-523F-BE12-6BEA-075748289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" y="1247"/>
              <a:ext cx="266" cy="11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1" name="Text Box 47">
              <a:extLst>
                <a:ext uri="{FF2B5EF4-FFF2-40B4-BE49-F238E27FC236}">
                  <a16:creationId xmlns:a16="http://schemas.microsoft.com/office/drawing/2014/main" id="{96F9C5C6-0BDC-83F8-6D29-C196A0C54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969"/>
              <a:ext cx="478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S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2" name="Rectangle 48">
              <a:extLst>
                <a:ext uri="{FF2B5EF4-FFF2-40B4-BE49-F238E27FC236}">
                  <a16:creationId xmlns:a16="http://schemas.microsoft.com/office/drawing/2014/main" id="{DE4ACE03-B287-B625-FA3E-9F750D7B9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47"/>
              <a:ext cx="1078" cy="15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3" name="Line 49">
              <a:extLst>
                <a:ext uri="{FF2B5EF4-FFF2-40B4-BE49-F238E27FC236}">
                  <a16:creationId xmlns:a16="http://schemas.microsoft.com/office/drawing/2014/main" id="{13D10F83-FB54-269E-B5A3-C1AA9391FC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9" y="881"/>
              <a:ext cx="0" cy="11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sp>
          <p:nvSpPr>
            <p:cNvPr id="62524" name="Rectangle 50">
              <a:extLst>
                <a:ext uri="{FF2B5EF4-FFF2-40B4-BE49-F238E27FC236}">
                  <a16:creationId xmlns:a16="http://schemas.microsoft.com/office/drawing/2014/main" id="{4AB37A83-A77A-D591-168A-298C5334B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3" y="1325"/>
              <a:ext cx="111" cy="30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5" name="Text Box 51">
              <a:extLst>
                <a:ext uri="{FF2B5EF4-FFF2-40B4-BE49-F238E27FC236}">
                  <a16:creationId xmlns:a16="http://schemas.microsoft.com/office/drawing/2014/main" id="{7B8A053F-50F0-A852-2904-FA8FBA23B0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1324"/>
              <a:ext cx="421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>
                  <a:latin typeface="Times New Roman" panose="02020603050405020304" pitchFamily="18" charset="0"/>
                </a:rPr>
                <a:t>R</a:t>
              </a:r>
              <a:r>
                <a:rPr lang="zh-CN" altLang="en-US" baseline="-25000">
                  <a:latin typeface="Times New Roman" panose="02020603050405020304" pitchFamily="18" charset="0"/>
                </a:rPr>
                <a:t>L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6" name="Oval 52">
              <a:extLst>
                <a:ext uri="{FF2B5EF4-FFF2-40B4-BE49-F238E27FC236}">
                  <a16:creationId xmlns:a16="http://schemas.microsoft.com/office/drawing/2014/main" id="{B5DA5252-7111-94C9-4C5C-063FEE257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847"/>
              <a:ext cx="67" cy="6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2527" name="Oval 53">
              <a:extLst>
                <a:ext uri="{FF2B5EF4-FFF2-40B4-BE49-F238E27FC236}">
                  <a16:creationId xmlns:a16="http://schemas.microsoft.com/office/drawing/2014/main" id="{258E0DBB-31D3-BEFB-BD9A-0CC1F9E3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032"/>
              <a:ext cx="67" cy="6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2467" name="Text Box 54">
            <a:extLst>
              <a:ext uri="{FF2B5EF4-FFF2-40B4-BE49-F238E27FC236}">
                <a16:creationId xmlns:a16="http://schemas.microsoft.com/office/drawing/2014/main" id="{A57C3AD3-9CC9-C912-B2AC-455B3F03C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"/>
            <a:ext cx="4943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800">
                <a:solidFill>
                  <a:srgbClr val="FF0066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（3）电压并联负反馈</a:t>
            </a:r>
            <a:endParaRPr lang="zh-CN" altLang="en-US" sz="1400">
              <a:solidFill>
                <a:srgbClr val="FF0066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1255" name="Text Box 55">
            <a:extLst>
              <a:ext uri="{FF2B5EF4-FFF2-40B4-BE49-F238E27FC236}">
                <a16:creationId xmlns:a16="http://schemas.microsoft.com/office/drawing/2014/main" id="{8DE7AA93-4E6E-9843-B38A-1163EB614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"/>
            <a:ext cx="4419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0000FF"/>
                </a:solidFill>
                <a:latin typeface="宋体" panose="02010600030101010101" pitchFamily="2" charset="-122"/>
              </a:rPr>
              <a:t>例1.分立电路电压并联负反馈</a:t>
            </a:r>
          </a:p>
        </p:txBody>
      </p:sp>
      <p:sp>
        <p:nvSpPr>
          <p:cNvPr id="51256" name="Rectangle 56">
            <a:extLst>
              <a:ext uri="{FF2B5EF4-FFF2-40B4-BE49-F238E27FC236}">
                <a16:creationId xmlns:a16="http://schemas.microsoft.com/office/drawing/2014/main" id="{0AECCD43-8323-40EF-BFA4-184818B35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43200"/>
            <a:ext cx="22304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latin typeface="Times New Roman" panose="02020603050405020304" pitchFamily="18" charset="0"/>
              </a:rPr>
              <a:t>反馈系数为</a:t>
            </a:r>
          </a:p>
        </p:txBody>
      </p:sp>
      <p:sp>
        <p:nvSpPr>
          <p:cNvPr id="51257" name="Rectangle 57">
            <a:extLst>
              <a:ext uri="{FF2B5EF4-FFF2-40B4-BE49-F238E27FC236}">
                <a16:creationId xmlns:a16="http://schemas.microsoft.com/office/drawing/2014/main" id="{398803D2-233C-F1B5-ECA7-4C8F7D478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267200"/>
            <a:ext cx="223043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闭环增益</a:t>
            </a:r>
          </a:p>
        </p:txBody>
      </p:sp>
      <p:sp>
        <p:nvSpPr>
          <p:cNvPr id="51258" name="Rectangle 58">
            <a:extLst>
              <a:ext uri="{FF2B5EF4-FFF2-40B4-BE49-F238E27FC236}">
                <a16:creationId xmlns:a16="http://schemas.microsoft.com/office/drawing/2014/main" id="{34BA9DA6-DE21-4E99-BFAC-74E8FD08F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5832475"/>
            <a:ext cx="2230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20000"/>
              </a:spcBef>
            </a:pPr>
            <a:r>
              <a:rPr lang="zh-CN" altLang="en-US">
                <a:solidFill>
                  <a:srgbClr val="FF3300"/>
                </a:solidFill>
                <a:latin typeface="Times New Roman" panose="02020603050405020304" pitchFamily="18" charset="0"/>
              </a:rPr>
              <a:t>闭环源电压增益</a:t>
            </a:r>
          </a:p>
        </p:txBody>
      </p:sp>
      <p:sp>
        <p:nvSpPr>
          <p:cNvPr id="51259" name="Text Box 59">
            <a:extLst>
              <a:ext uri="{FF2B5EF4-FFF2-40B4-BE49-F238E27FC236}">
                <a16:creationId xmlns:a16="http://schemas.microsoft.com/office/drawing/2014/main" id="{9EA7ED63-9213-BD23-16C4-91AF4609AF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43000"/>
            <a:ext cx="3657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latin typeface="宋体" panose="02010600030101010101" pitchFamily="2" charset="-122"/>
              </a:rPr>
              <a:t> 解：用方法一。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51260" name="对象 51259">
            <a:extLst>
              <a:ext uri="{FF2B5EF4-FFF2-40B4-BE49-F238E27FC236}">
                <a16:creationId xmlns:a16="http://schemas.microsoft.com/office/drawing/2014/main" id="{65593362-81C2-BAD5-87F1-537496E137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124200"/>
          <a:ext cx="19050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406100" imgH="12585700" progId="">
                  <p:embed/>
                </p:oleObj>
              </mc:Choice>
              <mc:Fallback>
                <p:oleObj r:id="rId3" imgW="23406100" imgH="12585700" progId="">
                  <p:embed/>
                  <p:pic>
                    <p:nvPicPr>
                      <p:cNvPr id="51260" name="对象 51259">
                        <a:extLst>
                          <a:ext uri="{FF2B5EF4-FFF2-40B4-BE49-F238E27FC236}">
                            <a16:creationId xmlns:a16="http://schemas.microsoft.com/office/drawing/2014/main" id="{65593362-81C2-BAD5-87F1-537496E137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190500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1" name="Object 61">
            <a:extLst>
              <a:ext uri="{FF2B5EF4-FFF2-40B4-BE49-F238E27FC236}">
                <a16:creationId xmlns:a16="http://schemas.microsoft.com/office/drawing/2014/main" id="{89E923B9-1374-1840-542A-EAA01654EE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876800"/>
          <a:ext cx="24479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71550" imgH="361950" progId="PBrush">
                  <p:embed/>
                </p:oleObj>
              </mc:Choice>
              <mc:Fallback>
                <p:oleObj r:id="rId5" imgW="971550" imgH="361950" progId="PBrush">
                  <p:embed/>
                  <p:pic>
                    <p:nvPicPr>
                      <p:cNvPr id="51261" name="Object 61">
                        <a:extLst>
                          <a:ext uri="{FF2B5EF4-FFF2-40B4-BE49-F238E27FC236}">
                            <a16:creationId xmlns:a16="http://schemas.microsoft.com/office/drawing/2014/main" id="{89E923B9-1374-1840-542A-EAA01654EE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876800"/>
                        <a:ext cx="2447925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2" name="Object 62">
            <a:extLst>
              <a:ext uri="{FF2B5EF4-FFF2-40B4-BE49-F238E27FC236}">
                <a16:creationId xmlns:a16="http://schemas.microsoft.com/office/drawing/2014/main" id="{02845086-DA38-AD56-71FD-84EE5FD08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5638800"/>
          <a:ext cx="28194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149350" imgH="342900" progId="PBrush">
                  <p:embed/>
                </p:oleObj>
              </mc:Choice>
              <mc:Fallback>
                <p:oleObj r:id="rId7" imgW="1149350" imgH="342900" progId="PBrush">
                  <p:embed/>
                  <p:pic>
                    <p:nvPicPr>
                      <p:cNvPr id="51262" name="Object 62">
                        <a:extLst>
                          <a:ext uri="{FF2B5EF4-FFF2-40B4-BE49-F238E27FC236}">
                            <a16:creationId xmlns:a16="http://schemas.microsoft.com/office/drawing/2014/main" id="{02845086-DA38-AD56-71FD-84EE5FD08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638800"/>
                        <a:ext cx="28194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3" name="对象 51262">
            <a:extLst>
              <a:ext uri="{FF2B5EF4-FFF2-40B4-BE49-F238E27FC236}">
                <a16:creationId xmlns:a16="http://schemas.microsoft.com/office/drawing/2014/main" id="{DDBAFBE0-CC88-1924-F0FC-4B3098ACA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875" y="1819275"/>
          <a:ext cx="238125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28384500" imgH="9067800" progId="">
                  <p:embed/>
                </p:oleObj>
              </mc:Choice>
              <mc:Fallback>
                <p:oleObj r:id="rId9" imgW="28384500" imgH="9067800" progId="">
                  <p:embed/>
                  <p:pic>
                    <p:nvPicPr>
                      <p:cNvPr id="51263" name="对象 51262">
                        <a:extLst>
                          <a:ext uri="{FF2B5EF4-FFF2-40B4-BE49-F238E27FC236}">
                            <a16:creationId xmlns:a16="http://schemas.microsoft.com/office/drawing/2014/main" id="{DDBAFBE0-CC88-1924-F0FC-4B3098ACAE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819275"/>
                        <a:ext cx="238125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2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5" grpId="0"/>
      <p:bldP spid="51256" grpId="0"/>
      <p:bldP spid="51257" grpId="0"/>
      <p:bldP spid="51258" grpId="0"/>
      <p:bldP spid="5125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1">
            <a:extLst>
              <a:ext uri="{FF2B5EF4-FFF2-40B4-BE49-F238E27FC236}">
                <a16:creationId xmlns:a16="http://schemas.microsoft.com/office/drawing/2014/main" id="{86CC1138-361B-C31E-2769-178A2D61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457325"/>
            <a:ext cx="58864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B42C022F-4FFB-51FA-BF28-7F2C3AED1C39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715419F2-15F9-1B5F-361E-4DCD8B3A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057275"/>
            <a:ext cx="4800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>
            <a:extLst>
              <a:ext uri="{FF2B5EF4-FFF2-40B4-BE49-F238E27FC236}">
                <a16:creationId xmlns:a16="http://schemas.microsoft.com/office/drawing/2014/main" id="{C50672AF-E49D-91C3-21DA-3DE61C64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0"/>
            <a:ext cx="602932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4F2C33FF-F8C9-A120-5201-9DFC7689D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919163"/>
            <a:ext cx="162877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E558274D-8170-8E0F-0B47-F41E507332E0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6563" name="图片 2">
            <a:extLst>
              <a:ext uri="{FF2B5EF4-FFF2-40B4-BE49-F238E27FC236}">
                <a16:creationId xmlns:a16="http://schemas.microsoft.com/office/drawing/2014/main" id="{1DE5910A-A5C4-25B3-D68A-D090F5ED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50963"/>
            <a:ext cx="4040188" cy="290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图片 3">
            <a:extLst>
              <a:ext uri="{FF2B5EF4-FFF2-40B4-BE49-F238E27FC236}">
                <a16:creationId xmlns:a16="http://schemas.microsoft.com/office/drawing/2014/main" id="{808A03F5-6E99-8D41-BF1E-A36F64C78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350963"/>
            <a:ext cx="4627562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图片 1">
            <a:extLst>
              <a:ext uri="{FF2B5EF4-FFF2-40B4-BE49-F238E27FC236}">
                <a16:creationId xmlns:a16="http://schemas.microsoft.com/office/drawing/2014/main" id="{F26FD1B1-8A2E-7A67-295B-1434A270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76313"/>
            <a:ext cx="8809037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横卷形 10243">
            <a:extLst>
              <a:ext uri="{FF2B5EF4-FFF2-40B4-BE49-F238E27FC236}">
                <a16:creationId xmlns:a16="http://schemas.microsoft.com/office/drawing/2014/main" id="{BA23E4CA-F999-1815-3EF3-D9CFC8FF51E2}"/>
              </a:ext>
            </a:extLst>
          </p:cNvPr>
          <p:cNvSpPr/>
          <p:nvPr/>
        </p:nvSpPr>
        <p:spPr>
          <a:xfrm>
            <a:off x="535940" y="135255"/>
            <a:ext cx="7689850" cy="899795"/>
          </a:xfrm>
          <a:prstGeom prst="horizontalScroll">
            <a:avLst>
              <a:gd name="adj" fmla="val 12500"/>
            </a:avLst>
          </a:prstGeom>
          <a:gradFill rotWithShape="0">
            <a:gsLst>
              <a:gs pos="0">
                <a:srgbClr val="007647"/>
              </a:gs>
              <a:gs pos="100000">
                <a:srgbClr val="00FF99"/>
              </a:gs>
            </a:gsLst>
            <a:lin ang="5400000" scaled="1"/>
            <a:tileRect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>
              <a:defRPr/>
            </a:pPr>
            <a:r>
              <a:rPr lang="zh-CN" altLang="en-US" sz="3600" b="1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深度负反馈条件下电路</a:t>
            </a:r>
            <a:r>
              <a:rPr lang="zh-CN" altLang="en-US" sz="3600" b="1" noProof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ea"/>
                <a:sym typeface="+mn-ea"/>
              </a:rPr>
              <a:t>的近似计算</a:t>
            </a:r>
            <a:endParaRPr lang="zh-CN" altLang="en-US" sz="3600" b="1" noProof="1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2">
            <a:extLst>
              <a:ext uri="{FF2B5EF4-FFF2-40B4-BE49-F238E27FC236}">
                <a16:creationId xmlns:a16="http://schemas.microsoft.com/office/drawing/2014/main" id="{65E86046-3C82-5A24-3CF3-CF4112CDDDC8}"/>
              </a:ext>
            </a:extLst>
          </p:cNvPr>
          <p:cNvSpPr txBox="1"/>
          <p:nvPr/>
        </p:nvSpPr>
        <p:spPr>
          <a:xfrm>
            <a:off x="206375" y="337597"/>
            <a:ext cx="8731250" cy="22136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noProof="1"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宋体" panose="02010600030101010101" pitchFamily="2" charset="-122"/>
              </a:rPr>
              <a:t>例题：反馈放大电路如图示。</a:t>
            </a:r>
            <a:endParaRPr lang="zh-CN" altLang="en-US" noProof="1">
              <a:latin typeface="SimSun" panose="02010600030101010101" pitchFamily="2" charset="-122"/>
              <a:ea typeface="SimSun" panose="02010600030101010101" pitchFamily="2" charset="-122"/>
              <a:sym typeface="宋体" panose="02010600030101010101" pitchFamily="2" charset="-122"/>
            </a:endParaRPr>
          </a:p>
          <a:p>
            <a:pPr>
              <a:defRPr/>
            </a:pPr>
            <a:r>
              <a:rPr lang="en-US" altLang="zh-CN" sz="2400" noProof="1">
                <a:ln w="22225">
                  <a:solidFill>
                    <a:schemeClr val="accent2"/>
                  </a:solidFill>
                  <a:prstDash val="solid"/>
                </a:ln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宋体" panose="02010600030101010101" pitchFamily="2" charset="-122"/>
              </a:rPr>
              <a:t>1.</a:t>
            </a:r>
            <a:r>
              <a:rPr lang="zh-CN" altLang="en-US" sz="2400" noProof="1">
                <a:ln w="22225">
                  <a:solidFill>
                    <a:schemeClr val="accent2"/>
                  </a:solidFill>
                  <a:prstDash val="solid"/>
                </a:ln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宋体" panose="02010600030101010101" pitchFamily="2" charset="-122"/>
              </a:rPr>
              <a:t>判断各电路中级间交流反馈的极性。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latin typeface="SimSun" panose="02010600030101010101" pitchFamily="2" charset="-122"/>
              <a:ea typeface="SimSun" panose="02010600030101010101" pitchFamily="2" charset="-122"/>
              <a:sym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noProof="1">
                <a:ln w="22225">
                  <a:solidFill>
                    <a:schemeClr val="accent2"/>
                  </a:solidFill>
                  <a:prstDash val="solid"/>
                </a:ln>
                <a:latin typeface="SimSun" panose="02010600030101010101" pitchFamily="2" charset="-122"/>
                <a:ea typeface="SimSun" panose="02010600030101010101" pitchFamily="2" charset="-122"/>
                <a:cs typeface="+mn-ea"/>
                <a:sym typeface="宋体" panose="02010600030101010101" pitchFamily="2" charset="-122"/>
              </a:rPr>
              <a:t>2.对于级间交流反馈为负反馈的电路，进一步判断反馈的类型，同时按深度负反馈的条件估算电路的闭环电压增益（写出表达式）。并简单说明电路对输入电阻，输出电阻的影响，对信号源内阻有什么要求？（8分）</a:t>
            </a:r>
            <a:endParaRPr lang="zh-CN" altLang="en-US" sz="2400" noProof="1">
              <a:ln w="22225">
                <a:solidFill>
                  <a:schemeClr val="accent2"/>
                </a:solidFill>
                <a:prstDash val="solid"/>
              </a:ln>
              <a:latin typeface="SimSun" panose="02010600030101010101" pitchFamily="2" charset="-122"/>
              <a:ea typeface="SimSun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C7BDEDFA-4FA7-2CCD-99B3-63BC3FBE4A1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35549"/>
            <a:ext cx="4230688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 Box 4">
            <a:extLst>
              <a:ext uri="{FF2B5EF4-FFF2-40B4-BE49-F238E27FC236}">
                <a16:creationId xmlns:a16="http://schemas.microsoft.com/office/drawing/2014/main" id="{4A035B71-FDF5-7F4E-6CB4-E964121F2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3589338"/>
            <a:ext cx="50800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1000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algn="ctr" eaLnBrk="1" hangingPunct="1"/>
            <a:r>
              <a:rPr lang="zh-CN" altLang="en-US" sz="1000">
                <a:latin typeface="宋体" panose="02010600030101010101" pitchFamily="2" charset="-122"/>
                <a:sym typeface="宋体" panose="02010600030101010101" pitchFamily="2" charset="-122"/>
              </a:rPr>
              <a:t>   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68613" name="Picture 5">
            <a:extLst>
              <a:ext uri="{FF2B5EF4-FFF2-40B4-BE49-F238E27FC236}">
                <a16:creationId xmlns:a16="http://schemas.microsoft.com/office/drawing/2014/main" id="{440FC92B-1A46-FD3A-3CA2-DDBC44F878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2551207"/>
            <a:ext cx="3779838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 Box 6">
            <a:extLst>
              <a:ext uri="{FF2B5EF4-FFF2-40B4-BE49-F238E27FC236}">
                <a16:creationId xmlns:a16="http://schemas.microsoft.com/office/drawing/2014/main" id="{74AD9D33-5309-898B-B6E0-D985B1ABC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5381069"/>
            <a:ext cx="508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200" dirty="0">
              <a:latin typeface="宋体" panose="02010600030101010101" pitchFamily="2" charset="-122"/>
              <a:sym typeface="宋体" panose="02010600030101010101" pitchFamily="2" charset="-122"/>
            </a:endParaRPr>
          </a:p>
          <a:p>
            <a:pPr eaLnBrk="1" hangingPunct="1"/>
            <a:r>
              <a:rPr lang="zh-CN" altLang="en-US" sz="1200" dirty="0">
                <a:latin typeface="宋体" panose="02010600030101010101" pitchFamily="2" charset="-122"/>
                <a:sym typeface="宋体" panose="02010600030101010101" pitchFamily="2" charset="-122"/>
              </a:rPr>
              <a:t>               （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</a:t>
            </a:r>
            <a:r>
              <a:rPr lang="zh-CN" altLang="en-US" sz="1200" dirty="0">
                <a:latin typeface="宋体" panose="02010600030101010101" pitchFamily="2" charset="-122"/>
                <a:sym typeface="宋体" panose="02010600030101010101" pitchFamily="2" charset="-122"/>
              </a:rPr>
              <a:t>）                                       （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</a:t>
            </a:r>
            <a:r>
              <a:rPr lang="zh-CN" altLang="en-US" sz="1200" dirty="0">
                <a:latin typeface="宋体" panose="02010600030101010101" pitchFamily="2" charset="-122"/>
                <a:sym typeface="宋体" panose="02010600030101010101" pitchFamily="2" charset="-122"/>
              </a:rPr>
              <a:t>）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9217">
            <a:extLst>
              <a:ext uri="{FF2B5EF4-FFF2-40B4-BE49-F238E27FC236}">
                <a16:creationId xmlns:a16="http://schemas.microsoft.com/office/drawing/2014/main" id="{40E7D2C0-D3BD-4CC8-06A0-E2931DCA2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6738" y="27940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/>
              <a:t>组态与极性</a:t>
            </a:r>
          </a:p>
        </p:txBody>
      </p:sp>
      <p:sp>
        <p:nvSpPr>
          <p:cNvPr id="8195" name="文本占位符 9218">
            <a:extLst>
              <a:ext uri="{FF2B5EF4-FFF2-40B4-BE49-F238E27FC236}">
                <a16:creationId xmlns:a16="http://schemas.microsoft.com/office/drawing/2014/main" id="{0C6BE2CB-4178-0D30-920E-B1F6144377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graphicFrame>
        <p:nvGraphicFramePr>
          <p:cNvPr id="8196" name="对象 9219">
            <a:extLst>
              <a:ext uri="{FF2B5EF4-FFF2-40B4-BE49-F238E27FC236}">
                <a16:creationId xmlns:a16="http://schemas.microsoft.com/office/drawing/2014/main" id="{B8B4BD5C-2F2C-9F37-5A2A-44205109C24D}"/>
              </a:ext>
            </a:extLst>
          </p:cNvPr>
          <p:cNvGraphicFramePr>
            <a:graphicFrameLocks/>
          </p:cNvGraphicFramePr>
          <p:nvPr/>
        </p:nvGraphicFramePr>
        <p:xfrm>
          <a:off x="206375" y="1449388"/>
          <a:ext cx="8312150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537200" imgH="2089150" progId="Paint.Picture">
                  <p:embed/>
                </p:oleObj>
              </mc:Choice>
              <mc:Fallback>
                <p:oleObj r:id="rId2" imgW="5537200" imgH="2089150" progId="Paint.Picture">
                  <p:embed/>
                  <p:pic>
                    <p:nvPicPr>
                      <p:cNvPr id="8196" name="对象 9219">
                        <a:extLst>
                          <a:ext uri="{FF2B5EF4-FFF2-40B4-BE49-F238E27FC236}">
                            <a16:creationId xmlns:a16="http://schemas.microsoft.com/office/drawing/2014/main" id="{B8B4BD5C-2F2C-9F37-5A2A-44205109C24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5" y="1449388"/>
                        <a:ext cx="8312150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对象 9220">
            <a:extLst>
              <a:ext uri="{FF2B5EF4-FFF2-40B4-BE49-F238E27FC236}">
                <a16:creationId xmlns:a16="http://schemas.microsoft.com/office/drawing/2014/main" id="{CFD69953-52F7-AB4B-3410-18DA5169B4C2}"/>
              </a:ext>
            </a:extLst>
          </p:cNvPr>
          <p:cNvGraphicFramePr>
            <a:graphicFrameLocks/>
          </p:cNvGraphicFramePr>
          <p:nvPr/>
        </p:nvGraphicFramePr>
        <p:xfrm>
          <a:off x="252413" y="4645025"/>
          <a:ext cx="3297237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46250" imgH="1035050" progId="Paint.Picture">
                  <p:embed/>
                </p:oleObj>
              </mc:Choice>
              <mc:Fallback>
                <p:oleObj r:id="rId4" imgW="1746250" imgH="1035050" progId="Paint.Picture">
                  <p:embed/>
                  <p:pic>
                    <p:nvPicPr>
                      <p:cNvPr id="8197" name="对象 9220">
                        <a:extLst>
                          <a:ext uri="{FF2B5EF4-FFF2-40B4-BE49-F238E27FC236}">
                            <a16:creationId xmlns:a16="http://schemas.microsoft.com/office/drawing/2014/main" id="{CFD69953-52F7-AB4B-3410-18DA5169B4C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4645025"/>
                        <a:ext cx="3297237" cy="204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4">
            <a:extLst>
              <a:ext uri="{FF2B5EF4-FFF2-40B4-BE49-F238E27FC236}">
                <a16:creationId xmlns:a16="http://schemas.microsoft.com/office/drawing/2014/main" id="{0679B01B-5002-B8DE-6849-431CA32E3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54613" y="4586288"/>
          <a:ext cx="3184525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159000" imgH="1511300" progId="PBrush">
                  <p:embed/>
                </p:oleObj>
              </mc:Choice>
              <mc:Fallback>
                <p:oleObj r:id="rId6" imgW="2159000" imgH="1511300" progId="PBrush">
                  <p:embed/>
                  <p:pic>
                    <p:nvPicPr>
                      <p:cNvPr id="9222" name="Object 4">
                        <a:extLst>
                          <a:ext uri="{FF2B5EF4-FFF2-40B4-BE49-F238E27FC236}">
                            <a16:creationId xmlns:a16="http://schemas.microsoft.com/office/drawing/2014/main" id="{0679B01B-5002-B8DE-6849-431CA32E3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4613" y="4586288"/>
                        <a:ext cx="3184525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7CD30B-B1AA-C420-5F55-5589B2F28C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04825"/>
            <a:ext cx="7772400" cy="1114425"/>
          </a:xfrm>
        </p:spPr>
        <p:txBody>
          <a:bodyPr/>
          <a:lstStyle/>
          <a:p>
            <a:pPr eaLnBrk="1" hangingPunct="1"/>
            <a:r>
              <a:rPr lang="zh-CN" altLang="en-US" sz="4000" b="1">
                <a:solidFill>
                  <a:srgbClr val="FF0000"/>
                </a:solidFill>
                <a:ea typeface="隶书" pitchFamily="49" charset="-122"/>
              </a:rPr>
              <a:t>两信号</a:t>
            </a:r>
            <a:r>
              <a:rPr lang="zh-CN" altLang="en-US" sz="4000" b="1">
                <a:solidFill>
                  <a:schemeClr val="tx1"/>
                </a:solidFill>
                <a:ea typeface="隶书" pitchFamily="49" charset="-122"/>
              </a:rPr>
              <a:t>加于</a:t>
            </a:r>
            <a:r>
              <a:rPr lang="zh-CN" altLang="en-US" sz="4000" b="1">
                <a:solidFill>
                  <a:srgbClr val="FF0707"/>
                </a:solidFill>
                <a:ea typeface="隶书" pitchFamily="49" charset="-122"/>
              </a:rPr>
              <a:t>一点</a:t>
            </a:r>
            <a:r>
              <a:rPr lang="zh-CN" altLang="en-US" sz="4000" b="1">
                <a:solidFill>
                  <a:schemeClr val="tx1"/>
                </a:solidFill>
                <a:ea typeface="隶书" pitchFamily="49" charset="-122"/>
              </a:rPr>
              <a:t>时</a:t>
            </a:r>
            <a:r>
              <a:rPr lang="zh-CN" altLang="en-US" sz="4000" b="1">
                <a:solidFill>
                  <a:srgbClr val="FF0000"/>
                </a:solidFill>
                <a:ea typeface="隶书" pitchFamily="49" charset="-122"/>
              </a:rPr>
              <a:t>，反馈的</a:t>
            </a:r>
            <a:r>
              <a:rPr lang="zh-CN" altLang="en-US" sz="4000" b="1">
                <a:solidFill>
                  <a:schemeClr val="tx1"/>
                </a:solidFill>
                <a:ea typeface="隶书" pitchFamily="49" charset="-122"/>
              </a:rPr>
              <a:t>判断</a:t>
            </a:r>
            <a:endParaRPr lang="zh-CN" altLang="en-US" sz="4000" b="1">
              <a:solidFill>
                <a:srgbClr val="FF0066"/>
              </a:solidFill>
              <a:ea typeface="隶书" pitchFamily="49" charset="-122"/>
            </a:endParaRPr>
          </a:p>
        </p:txBody>
      </p:sp>
      <p:sp>
        <p:nvSpPr>
          <p:cNvPr id="10243" name="Text Box 4">
            <a:extLst>
              <a:ext uri="{FF2B5EF4-FFF2-40B4-BE49-F238E27FC236}">
                <a16:creationId xmlns:a16="http://schemas.microsoft.com/office/drawing/2014/main" id="{88D4C65A-93F2-B620-A18E-746A68757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1989138"/>
            <a:ext cx="7924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      </a:t>
            </a:r>
            <a:r>
              <a:rPr lang="zh-CN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</a:rPr>
              <a:t>反馈信号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和</a:t>
            </a:r>
            <a:r>
              <a:rPr lang="zh-CN" altLang="en-US" sz="2400">
                <a:solidFill>
                  <a:srgbClr val="FF0707"/>
                </a:solidFill>
                <a:latin typeface="Times New Roman" panose="02020603050405020304" pitchFamily="18" charset="0"/>
              </a:rPr>
              <a:t>输入信号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加于输入回路</a:t>
            </a:r>
            <a:r>
              <a:rPr lang="zh-CN" altLang="en-US" sz="2400" i="1">
                <a:latin typeface="Times New Roman" panose="02020603050405020304" pitchFamily="18" charset="0"/>
              </a:rPr>
              <a:t>一点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时，瞬时极性相同的为</a:t>
            </a:r>
            <a:r>
              <a:rPr lang="zh-CN" altLang="en-US" sz="2400">
                <a:latin typeface="Times New Roman" panose="02020603050405020304" pitchFamily="18" charset="0"/>
              </a:rPr>
              <a:t>正反馈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，瞬时极性相反的是</a:t>
            </a:r>
            <a:r>
              <a:rPr lang="zh-CN" altLang="en-US" sz="2400">
                <a:latin typeface="Times New Roman" panose="02020603050405020304" pitchFamily="18" charset="0"/>
              </a:rPr>
              <a:t>负反馈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。</a:t>
            </a:r>
            <a:endParaRPr lang="zh-CN" altLang="en-US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4" name="Text Box 6">
            <a:extLst>
              <a:ext uri="{FF2B5EF4-FFF2-40B4-BE49-F238E27FC236}">
                <a16:creationId xmlns:a16="http://schemas.microsoft.com/office/drawing/2014/main" id="{C8E6CE97-BDBB-9BCE-1274-9E2FDA87E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07075"/>
            <a:ext cx="8067675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</a:rPr>
              <a:t>      </a:t>
            </a:r>
            <a:endParaRPr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10245" name="Text Box 8">
            <a:extLst>
              <a:ext uri="{FF2B5EF4-FFF2-40B4-BE49-F238E27FC236}">
                <a16:creationId xmlns:a16="http://schemas.microsoft.com/office/drawing/2014/main" id="{5850A4E1-9D18-F49D-5A47-203A5004E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4724400"/>
            <a:ext cx="7902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      对三极管来说这两点是基极和发射极，对运算放大器来说是同相输入端和反相 输入端。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9222" name="对象 10245">
            <a:extLst>
              <a:ext uri="{FF2B5EF4-FFF2-40B4-BE49-F238E27FC236}">
                <a16:creationId xmlns:a16="http://schemas.microsoft.com/office/drawing/2014/main" id="{CBEB6E71-EF03-7A08-9201-49893E18F0F0}"/>
              </a:ext>
            </a:extLst>
          </p:cNvPr>
          <p:cNvGraphicFramePr>
            <a:graphicFrameLocks/>
          </p:cNvGraphicFramePr>
          <p:nvPr/>
        </p:nvGraphicFramePr>
        <p:xfrm>
          <a:off x="158750" y="3519488"/>
          <a:ext cx="8572500" cy="323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870450" imgH="1701800" progId="Paint.Picture">
                  <p:embed/>
                </p:oleObj>
              </mc:Choice>
              <mc:Fallback>
                <p:oleObj r:id="rId2" imgW="4870450" imgH="1701800" progId="Paint.Picture">
                  <p:embed/>
                  <p:pic>
                    <p:nvPicPr>
                      <p:cNvPr id="9222" name="对象 10245">
                        <a:extLst>
                          <a:ext uri="{FF2B5EF4-FFF2-40B4-BE49-F238E27FC236}">
                            <a16:creationId xmlns:a16="http://schemas.microsoft.com/office/drawing/2014/main" id="{CBEB6E71-EF03-7A08-9201-49893E18F0F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3519488"/>
                        <a:ext cx="8572500" cy="323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3" grpId="0" animBg="1"/>
      <p:bldP spid="10244" grpId="0" animBg="1"/>
      <p:bldP spid="102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>
            <a:extLst>
              <a:ext uri="{FF2B5EF4-FFF2-40B4-BE49-F238E27FC236}">
                <a16:creationId xmlns:a16="http://schemas.microsoft.com/office/drawing/2014/main" id="{4C95651E-5276-1EB7-3620-759D2517D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1539875"/>
            <a:ext cx="7772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400">
                <a:solidFill>
                  <a:srgbClr val="009900"/>
                </a:solidFill>
                <a:latin typeface="Times New Roman" panose="02020603050405020304" pitchFamily="18" charset="0"/>
              </a:rPr>
              <a:t>        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反馈信号和输入信号加于输入回路</a:t>
            </a:r>
            <a:r>
              <a:rPr lang="zh-CN" altLang="en-US" sz="2400">
                <a:latin typeface="Times New Roman" panose="02020603050405020304" pitchFamily="18" charset="0"/>
              </a:rPr>
              <a:t>两点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时，瞬时极性相同的为</a:t>
            </a:r>
            <a:r>
              <a:rPr lang="zh-CN" altLang="en-US" sz="2400">
                <a:latin typeface="Times New Roman" panose="02020603050405020304" pitchFamily="18" charset="0"/>
              </a:rPr>
              <a:t>负反馈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，瞬时极性相反的是</a:t>
            </a:r>
            <a:r>
              <a:rPr lang="zh-CN" altLang="en-US" sz="2400">
                <a:latin typeface="Times New Roman" panose="02020603050405020304" pitchFamily="18" charset="0"/>
              </a:rPr>
              <a:t>正反馈</a:t>
            </a:r>
            <a:r>
              <a:rPr lang="zh-CN" altLang="en-US" sz="2400">
                <a:solidFill>
                  <a:srgbClr val="000099"/>
                </a:solidFill>
                <a:latin typeface="Times New Roman" panose="02020603050405020304" pitchFamily="18" charset="0"/>
              </a:rPr>
              <a:t>。</a:t>
            </a:r>
            <a:endParaRPr lang="zh-CN" altLang="en-US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254E2AF-329D-1BB4-D721-F2FBA777224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42900" y="234950"/>
            <a:ext cx="817721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400">
                <a:latin typeface="Times New Roman" panose="02020603050405020304" pitchFamily="18" charset="0"/>
                <a:ea typeface="隶书" pitchFamily="49" charset="-122"/>
              </a:rPr>
              <a:t>两信号加于两点时，反馈的判断</a:t>
            </a:r>
            <a:endParaRPr lang="zh-CN" altLang="en-US" sz="4400">
              <a:solidFill>
                <a:srgbClr val="FF0066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graphicFrame>
        <p:nvGraphicFramePr>
          <p:cNvPr id="10244" name="对象 11267">
            <a:extLst>
              <a:ext uri="{FF2B5EF4-FFF2-40B4-BE49-F238E27FC236}">
                <a16:creationId xmlns:a16="http://schemas.microsoft.com/office/drawing/2014/main" id="{74155388-0804-2789-88B7-4FBC149AD37A}"/>
              </a:ext>
            </a:extLst>
          </p:cNvPr>
          <p:cNvGraphicFramePr>
            <a:graphicFrameLocks/>
          </p:cNvGraphicFramePr>
          <p:nvPr/>
        </p:nvGraphicFramePr>
        <p:xfrm>
          <a:off x="5338763" y="4195763"/>
          <a:ext cx="375920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324100" imgH="920750" progId="Paint.Picture">
                  <p:embed/>
                </p:oleObj>
              </mc:Choice>
              <mc:Fallback>
                <p:oleObj r:id="rId2" imgW="2324100" imgH="920750" progId="Paint.Picture">
                  <p:embed/>
                  <p:pic>
                    <p:nvPicPr>
                      <p:cNvPr id="10244" name="对象 11267">
                        <a:extLst>
                          <a:ext uri="{FF2B5EF4-FFF2-40B4-BE49-F238E27FC236}">
                            <a16:creationId xmlns:a16="http://schemas.microsoft.com/office/drawing/2014/main" id="{74155388-0804-2789-88B7-4FBC149AD37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4195763"/>
                        <a:ext cx="3759200" cy="237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对象 11268">
            <a:extLst>
              <a:ext uri="{FF2B5EF4-FFF2-40B4-BE49-F238E27FC236}">
                <a16:creationId xmlns:a16="http://schemas.microsoft.com/office/drawing/2014/main" id="{91B39DF8-1397-5A59-9725-F188553A632D}"/>
              </a:ext>
            </a:extLst>
          </p:cNvPr>
          <p:cNvGraphicFramePr>
            <a:graphicFrameLocks/>
          </p:cNvGraphicFramePr>
          <p:nvPr/>
        </p:nvGraphicFramePr>
        <p:xfrm>
          <a:off x="-15875" y="3294063"/>
          <a:ext cx="4584700" cy="349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55750" imgH="1098550" progId="Paint.Picture">
                  <p:embed/>
                </p:oleObj>
              </mc:Choice>
              <mc:Fallback>
                <p:oleObj r:id="rId4" imgW="1555750" imgH="1098550" progId="Paint.Picture">
                  <p:embed/>
                  <p:pic>
                    <p:nvPicPr>
                      <p:cNvPr id="10245" name="对象 11268">
                        <a:extLst>
                          <a:ext uri="{FF2B5EF4-FFF2-40B4-BE49-F238E27FC236}">
                            <a16:creationId xmlns:a16="http://schemas.microsoft.com/office/drawing/2014/main" id="{91B39DF8-1397-5A59-9725-F188553A632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75" y="3294063"/>
                        <a:ext cx="4584700" cy="349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26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</TotalTime>
  <Pages>0</Pages>
  <Words>1630</Words>
  <Characters>0</Characters>
  <Application>Microsoft Macintosh PowerPoint</Application>
  <DocSecurity>0</DocSecurity>
  <PresentationFormat>On-screen Show (4:3)</PresentationFormat>
  <Lines>0</Lines>
  <Paragraphs>288</Paragraphs>
  <Slides>66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黑体</vt:lpstr>
      <vt:lpstr>宋体</vt:lpstr>
      <vt:lpstr>宋体</vt:lpstr>
      <vt:lpstr>幼圆</vt:lpstr>
      <vt:lpstr>Arial</vt:lpstr>
      <vt:lpstr>Calibri</vt:lpstr>
      <vt:lpstr>Calibri Light</vt:lpstr>
      <vt:lpstr>楷体_GB2312</vt:lpstr>
      <vt:lpstr>Times New Roman</vt:lpstr>
      <vt:lpstr>Office Theme</vt:lpstr>
      <vt:lpstr>Paint.Picture</vt:lpstr>
      <vt:lpstr>PBrush</vt:lpstr>
      <vt:lpstr>Equation.KSEE3</vt:lpstr>
      <vt:lpstr>PowerPoint Presentation</vt:lpstr>
      <vt:lpstr>PowerPoint Presentation</vt:lpstr>
      <vt:lpstr>PowerPoint Presentation</vt:lpstr>
      <vt:lpstr>信号的传输路径</vt:lpstr>
      <vt:lpstr>PowerPoint Presentation</vt:lpstr>
      <vt:lpstr>正反馈和负反馈的判断</vt:lpstr>
      <vt:lpstr>组态与极性</vt:lpstr>
      <vt:lpstr>两信号加于一点时，反馈的判断</vt:lpstr>
      <vt:lpstr>PowerPoint Presentation</vt:lpstr>
      <vt:lpstr>PowerPoint Presentation</vt:lpstr>
      <vt:lpstr>电压、电流反馈如何判断</vt:lpstr>
      <vt:lpstr>串联与并联</vt:lpstr>
      <vt:lpstr>负反馈类型</vt:lpstr>
      <vt:lpstr>PowerPoint Presentation</vt:lpstr>
      <vt:lpstr>PowerPoint Presentation</vt:lpstr>
      <vt:lpstr>例1：</vt:lpstr>
      <vt:lpstr>例1：</vt:lpstr>
      <vt:lpstr>例2：</vt:lpstr>
      <vt:lpstr>判断反馈类型</vt:lpstr>
      <vt:lpstr>电压并联负反馈</vt:lpstr>
      <vt:lpstr>例3：</vt:lpstr>
      <vt:lpstr>例3：</vt:lpstr>
      <vt:lpstr>例4：</vt:lpstr>
      <vt:lpstr>例4：</vt:lpstr>
      <vt:lpstr>判断反馈类型</vt:lpstr>
      <vt:lpstr>电流串联负反馈</vt:lpstr>
      <vt:lpstr>例5：</vt:lpstr>
      <vt:lpstr>例6：</vt:lpstr>
      <vt:lpstr>例6：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判断是电压or电流反馈？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subject/>
  <dc:creator>Administrator</dc:creator>
  <cp:keywords/>
  <dc:description/>
  <cp:lastModifiedBy>曾 道恩</cp:lastModifiedBy>
  <cp:revision>210</cp:revision>
  <dcterms:created xsi:type="dcterms:W3CDTF">2010-02-25T00:42:19Z</dcterms:created>
  <dcterms:modified xsi:type="dcterms:W3CDTF">2022-11-13T08:38:36Z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